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340" r:id="rId3"/>
    <p:sldId id="342" r:id="rId4"/>
    <p:sldId id="326" r:id="rId5"/>
    <p:sldId id="319" r:id="rId6"/>
    <p:sldId id="341" r:id="rId7"/>
    <p:sldId id="312" r:id="rId8"/>
    <p:sldId id="306" r:id="rId9"/>
  </p:sldIdLst>
  <p:sldSz cx="9144000" cy="6858000" type="screen4x3"/>
  <p:notesSz cx="6858000" cy="9144000"/>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34EC"/>
    <a:srgbClr val="FF3300"/>
    <a:srgbClr val="0000FF"/>
    <a:srgbClr val="FF6699"/>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88" autoAdjust="0"/>
    <p:restoredTop sz="94086" autoAdjust="0"/>
  </p:normalViewPr>
  <p:slideViewPr>
    <p:cSldViewPr>
      <p:cViewPr>
        <p:scale>
          <a:sx n="76" d="100"/>
          <a:sy n="76" d="100"/>
        </p:scale>
        <p:origin x="-894" y="-6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HN"/>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B7A687-9496-4AA9-B0B4-9501F208547E}" type="datetimeFigureOut">
              <a:rPr lang="es-HN" smtClean="0"/>
              <a:t>04/05/2017</a:t>
            </a:fld>
            <a:endParaRPr lang="es-HN"/>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HN"/>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HN"/>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581AEE-F322-439E-A35F-49433A9F6B34}" type="slidenum">
              <a:rPr lang="es-HN" smtClean="0"/>
              <a:t>‹#›</a:t>
            </a:fld>
            <a:endParaRPr lang="es-HN"/>
          </a:p>
        </p:txBody>
      </p:sp>
    </p:spTree>
    <p:extLst>
      <p:ext uri="{BB962C8B-B14F-4D97-AF65-F5344CB8AC3E}">
        <p14:creationId xmlns:p14="http://schemas.microsoft.com/office/powerpoint/2010/main" val="1399405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HN"/>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HN"/>
          </a:p>
        </p:txBody>
      </p:sp>
      <p:sp>
        <p:nvSpPr>
          <p:cNvPr id="4" name="3 Marcador de fecha"/>
          <p:cNvSpPr>
            <a:spLocks noGrp="1"/>
          </p:cNvSpPr>
          <p:nvPr>
            <p:ph type="dt" sz="half" idx="10"/>
          </p:nvPr>
        </p:nvSpPr>
        <p:spPr/>
        <p:txBody>
          <a:bodyPr/>
          <a:lstStyle/>
          <a:p>
            <a:fld id="{769A0C9A-446A-4225-A637-167097B1C743}" type="datetimeFigureOut">
              <a:rPr lang="es-HN" smtClean="0"/>
              <a:pPr/>
              <a:t>04/05/2017</a:t>
            </a:fld>
            <a:endParaRPr lang="es-HN" dirty="0"/>
          </a:p>
        </p:txBody>
      </p:sp>
      <p:sp>
        <p:nvSpPr>
          <p:cNvPr id="5" name="4 Marcador de pie de página"/>
          <p:cNvSpPr>
            <a:spLocks noGrp="1"/>
          </p:cNvSpPr>
          <p:nvPr>
            <p:ph type="ftr" sz="quarter" idx="11"/>
          </p:nvPr>
        </p:nvSpPr>
        <p:spPr/>
        <p:txBody>
          <a:bodyPr/>
          <a:lstStyle/>
          <a:p>
            <a:endParaRPr lang="es-HN" dirty="0"/>
          </a:p>
        </p:txBody>
      </p:sp>
      <p:sp>
        <p:nvSpPr>
          <p:cNvPr id="6" name="5 Marcador de número de diapositiva"/>
          <p:cNvSpPr>
            <a:spLocks noGrp="1"/>
          </p:cNvSpPr>
          <p:nvPr>
            <p:ph type="sldNum" sz="quarter" idx="12"/>
          </p:nvPr>
        </p:nvSpPr>
        <p:spPr/>
        <p:txBody>
          <a:bodyPr/>
          <a:lstStyle/>
          <a:p>
            <a:fld id="{CBF9EEE5-BF96-490F-95D4-AFEA74FABDE8}" type="slidenum">
              <a:rPr lang="es-HN" smtClean="0"/>
              <a:pPr/>
              <a:t>‹#›</a:t>
            </a:fld>
            <a:endParaRPr lang="es-H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10"/>
          </p:nvPr>
        </p:nvSpPr>
        <p:spPr/>
        <p:txBody>
          <a:bodyPr/>
          <a:lstStyle/>
          <a:p>
            <a:fld id="{769A0C9A-446A-4225-A637-167097B1C743}" type="datetimeFigureOut">
              <a:rPr lang="es-HN" smtClean="0"/>
              <a:pPr/>
              <a:t>04/05/2017</a:t>
            </a:fld>
            <a:endParaRPr lang="es-HN" dirty="0"/>
          </a:p>
        </p:txBody>
      </p:sp>
      <p:sp>
        <p:nvSpPr>
          <p:cNvPr id="5" name="4 Marcador de pie de página"/>
          <p:cNvSpPr>
            <a:spLocks noGrp="1"/>
          </p:cNvSpPr>
          <p:nvPr>
            <p:ph type="ftr" sz="quarter" idx="11"/>
          </p:nvPr>
        </p:nvSpPr>
        <p:spPr/>
        <p:txBody>
          <a:bodyPr/>
          <a:lstStyle/>
          <a:p>
            <a:endParaRPr lang="es-HN" dirty="0"/>
          </a:p>
        </p:txBody>
      </p:sp>
      <p:sp>
        <p:nvSpPr>
          <p:cNvPr id="6" name="5 Marcador de número de diapositiva"/>
          <p:cNvSpPr>
            <a:spLocks noGrp="1"/>
          </p:cNvSpPr>
          <p:nvPr>
            <p:ph type="sldNum" sz="quarter" idx="12"/>
          </p:nvPr>
        </p:nvSpPr>
        <p:spPr/>
        <p:txBody>
          <a:bodyPr/>
          <a:lstStyle/>
          <a:p>
            <a:fld id="{CBF9EEE5-BF96-490F-95D4-AFEA74FABDE8}" type="slidenum">
              <a:rPr lang="es-HN" smtClean="0"/>
              <a:pPr/>
              <a:t>‹#›</a:t>
            </a:fld>
            <a:endParaRPr lang="es-H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HN"/>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10"/>
          </p:nvPr>
        </p:nvSpPr>
        <p:spPr/>
        <p:txBody>
          <a:bodyPr/>
          <a:lstStyle/>
          <a:p>
            <a:fld id="{769A0C9A-446A-4225-A637-167097B1C743}" type="datetimeFigureOut">
              <a:rPr lang="es-HN" smtClean="0"/>
              <a:pPr/>
              <a:t>04/05/2017</a:t>
            </a:fld>
            <a:endParaRPr lang="es-HN" dirty="0"/>
          </a:p>
        </p:txBody>
      </p:sp>
      <p:sp>
        <p:nvSpPr>
          <p:cNvPr id="5" name="4 Marcador de pie de página"/>
          <p:cNvSpPr>
            <a:spLocks noGrp="1"/>
          </p:cNvSpPr>
          <p:nvPr>
            <p:ph type="ftr" sz="quarter" idx="11"/>
          </p:nvPr>
        </p:nvSpPr>
        <p:spPr/>
        <p:txBody>
          <a:bodyPr/>
          <a:lstStyle/>
          <a:p>
            <a:endParaRPr lang="es-HN" dirty="0"/>
          </a:p>
        </p:txBody>
      </p:sp>
      <p:sp>
        <p:nvSpPr>
          <p:cNvPr id="6" name="5 Marcador de número de diapositiva"/>
          <p:cNvSpPr>
            <a:spLocks noGrp="1"/>
          </p:cNvSpPr>
          <p:nvPr>
            <p:ph type="sldNum" sz="quarter" idx="12"/>
          </p:nvPr>
        </p:nvSpPr>
        <p:spPr/>
        <p:txBody>
          <a:bodyPr/>
          <a:lstStyle/>
          <a:p>
            <a:fld id="{CBF9EEE5-BF96-490F-95D4-AFEA74FABDE8}" type="slidenum">
              <a:rPr lang="es-HN" smtClean="0"/>
              <a:pPr/>
              <a:t>‹#›</a:t>
            </a:fld>
            <a:endParaRPr lang="es-H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10"/>
          </p:nvPr>
        </p:nvSpPr>
        <p:spPr/>
        <p:txBody>
          <a:bodyPr/>
          <a:lstStyle/>
          <a:p>
            <a:fld id="{769A0C9A-446A-4225-A637-167097B1C743}" type="datetimeFigureOut">
              <a:rPr lang="es-HN" smtClean="0"/>
              <a:pPr/>
              <a:t>04/05/2017</a:t>
            </a:fld>
            <a:endParaRPr lang="es-HN" dirty="0"/>
          </a:p>
        </p:txBody>
      </p:sp>
      <p:sp>
        <p:nvSpPr>
          <p:cNvPr id="5" name="4 Marcador de pie de página"/>
          <p:cNvSpPr>
            <a:spLocks noGrp="1"/>
          </p:cNvSpPr>
          <p:nvPr>
            <p:ph type="ftr" sz="quarter" idx="11"/>
          </p:nvPr>
        </p:nvSpPr>
        <p:spPr/>
        <p:txBody>
          <a:bodyPr/>
          <a:lstStyle/>
          <a:p>
            <a:endParaRPr lang="es-HN" dirty="0"/>
          </a:p>
        </p:txBody>
      </p:sp>
      <p:sp>
        <p:nvSpPr>
          <p:cNvPr id="6" name="5 Marcador de número de diapositiva"/>
          <p:cNvSpPr>
            <a:spLocks noGrp="1"/>
          </p:cNvSpPr>
          <p:nvPr>
            <p:ph type="sldNum" sz="quarter" idx="12"/>
          </p:nvPr>
        </p:nvSpPr>
        <p:spPr/>
        <p:txBody>
          <a:bodyPr/>
          <a:lstStyle/>
          <a:p>
            <a:fld id="{CBF9EEE5-BF96-490F-95D4-AFEA74FABDE8}" type="slidenum">
              <a:rPr lang="es-HN" smtClean="0"/>
              <a:pPr/>
              <a:t>‹#›</a:t>
            </a:fld>
            <a:endParaRPr lang="es-H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HN"/>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69A0C9A-446A-4225-A637-167097B1C743}" type="datetimeFigureOut">
              <a:rPr lang="es-HN" smtClean="0"/>
              <a:pPr/>
              <a:t>04/05/2017</a:t>
            </a:fld>
            <a:endParaRPr lang="es-HN" dirty="0"/>
          </a:p>
        </p:txBody>
      </p:sp>
      <p:sp>
        <p:nvSpPr>
          <p:cNvPr id="5" name="4 Marcador de pie de página"/>
          <p:cNvSpPr>
            <a:spLocks noGrp="1"/>
          </p:cNvSpPr>
          <p:nvPr>
            <p:ph type="ftr" sz="quarter" idx="11"/>
          </p:nvPr>
        </p:nvSpPr>
        <p:spPr/>
        <p:txBody>
          <a:bodyPr/>
          <a:lstStyle/>
          <a:p>
            <a:endParaRPr lang="es-HN" dirty="0"/>
          </a:p>
        </p:txBody>
      </p:sp>
      <p:sp>
        <p:nvSpPr>
          <p:cNvPr id="6" name="5 Marcador de número de diapositiva"/>
          <p:cNvSpPr>
            <a:spLocks noGrp="1"/>
          </p:cNvSpPr>
          <p:nvPr>
            <p:ph type="sldNum" sz="quarter" idx="12"/>
          </p:nvPr>
        </p:nvSpPr>
        <p:spPr/>
        <p:txBody>
          <a:bodyPr/>
          <a:lstStyle/>
          <a:p>
            <a:fld id="{CBF9EEE5-BF96-490F-95D4-AFEA74FABDE8}" type="slidenum">
              <a:rPr lang="es-HN" smtClean="0"/>
              <a:pPr/>
              <a:t>‹#›</a:t>
            </a:fld>
            <a:endParaRPr lang="es-H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5" name="4 Marcador de fecha"/>
          <p:cNvSpPr>
            <a:spLocks noGrp="1"/>
          </p:cNvSpPr>
          <p:nvPr>
            <p:ph type="dt" sz="half" idx="10"/>
          </p:nvPr>
        </p:nvSpPr>
        <p:spPr/>
        <p:txBody>
          <a:bodyPr/>
          <a:lstStyle/>
          <a:p>
            <a:fld id="{769A0C9A-446A-4225-A637-167097B1C743}" type="datetimeFigureOut">
              <a:rPr lang="es-HN" smtClean="0"/>
              <a:pPr/>
              <a:t>04/05/2017</a:t>
            </a:fld>
            <a:endParaRPr lang="es-HN" dirty="0"/>
          </a:p>
        </p:txBody>
      </p:sp>
      <p:sp>
        <p:nvSpPr>
          <p:cNvPr id="6" name="5 Marcador de pie de página"/>
          <p:cNvSpPr>
            <a:spLocks noGrp="1"/>
          </p:cNvSpPr>
          <p:nvPr>
            <p:ph type="ftr" sz="quarter" idx="11"/>
          </p:nvPr>
        </p:nvSpPr>
        <p:spPr/>
        <p:txBody>
          <a:bodyPr/>
          <a:lstStyle/>
          <a:p>
            <a:endParaRPr lang="es-HN" dirty="0"/>
          </a:p>
        </p:txBody>
      </p:sp>
      <p:sp>
        <p:nvSpPr>
          <p:cNvPr id="7" name="6 Marcador de número de diapositiva"/>
          <p:cNvSpPr>
            <a:spLocks noGrp="1"/>
          </p:cNvSpPr>
          <p:nvPr>
            <p:ph type="sldNum" sz="quarter" idx="12"/>
          </p:nvPr>
        </p:nvSpPr>
        <p:spPr/>
        <p:txBody>
          <a:bodyPr/>
          <a:lstStyle/>
          <a:p>
            <a:fld id="{CBF9EEE5-BF96-490F-95D4-AFEA74FABDE8}" type="slidenum">
              <a:rPr lang="es-HN" smtClean="0"/>
              <a:pPr/>
              <a:t>‹#›</a:t>
            </a:fld>
            <a:endParaRPr lang="es-H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HN"/>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7" name="6 Marcador de fecha"/>
          <p:cNvSpPr>
            <a:spLocks noGrp="1"/>
          </p:cNvSpPr>
          <p:nvPr>
            <p:ph type="dt" sz="half" idx="10"/>
          </p:nvPr>
        </p:nvSpPr>
        <p:spPr/>
        <p:txBody>
          <a:bodyPr/>
          <a:lstStyle/>
          <a:p>
            <a:fld id="{769A0C9A-446A-4225-A637-167097B1C743}" type="datetimeFigureOut">
              <a:rPr lang="es-HN" smtClean="0"/>
              <a:pPr/>
              <a:t>04/05/2017</a:t>
            </a:fld>
            <a:endParaRPr lang="es-HN" dirty="0"/>
          </a:p>
        </p:txBody>
      </p:sp>
      <p:sp>
        <p:nvSpPr>
          <p:cNvPr id="8" name="7 Marcador de pie de página"/>
          <p:cNvSpPr>
            <a:spLocks noGrp="1"/>
          </p:cNvSpPr>
          <p:nvPr>
            <p:ph type="ftr" sz="quarter" idx="11"/>
          </p:nvPr>
        </p:nvSpPr>
        <p:spPr/>
        <p:txBody>
          <a:bodyPr/>
          <a:lstStyle/>
          <a:p>
            <a:endParaRPr lang="es-HN" dirty="0"/>
          </a:p>
        </p:txBody>
      </p:sp>
      <p:sp>
        <p:nvSpPr>
          <p:cNvPr id="9" name="8 Marcador de número de diapositiva"/>
          <p:cNvSpPr>
            <a:spLocks noGrp="1"/>
          </p:cNvSpPr>
          <p:nvPr>
            <p:ph type="sldNum" sz="quarter" idx="12"/>
          </p:nvPr>
        </p:nvSpPr>
        <p:spPr/>
        <p:txBody>
          <a:bodyPr/>
          <a:lstStyle/>
          <a:p>
            <a:fld id="{CBF9EEE5-BF96-490F-95D4-AFEA74FABDE8}" type="slidenum">
              <a:rPr lang="es-HN" smtClean="0"/>
              <a:pPr/>
              <a:t>‹#›</a:t>
            </a:fld>
            <a:endParaRPr lang="es-H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fecha"/>
          <p:cNvSpPr>
            <a:spLocks noGrp="1"/>
          </p:cNvSpPr>
          <p:nvPr>
            <p:ph type="dt" sz="half" idx="10"/>
          </p:nvPr>
        </p:nvSpPr>
        <p:spPr/>
        <p:txBody>
          <a:bodyPr/>
          <a:lstStyle/>
          <a:p>
            <a:fld id="{769A0C9A-446A-4225-A637-167097B1C743}" type="datetimeFigureOut">
              <a:rPr lang="es-HN" smtClean="0"/>
              <a:pPr/>
              <a:t>04/05/2017</a:t>
            </a:fld>
            <a:endParaRPr lang="es-HN" dirty="0"/>
          </a:p>
        </p:txBody>
      </p:sp>
      <p:sp>
        <p:nvSpPr>
          <p:cNvPr id="4" name="3 Marcador de pie de página"/>
          <p:cNvSpPr>
            <a:spLocks noGrp="1"/>
          </p:cNvSpPr>
          <p:nvPr>
            <p:ph type="ftr" sz="quarter" idx="11"/>
          </p:nvPr>
        </p:nvSpPr>
        <p:spPr/>
        <p:txBody>
          <a:bodyPr/>
          <a:lstStyle/>
          <a:p>
            <a:endParaRPr lang="es-HN" dirty="0"/>
          </a:p>
        </p:txBody>
      </p:sp>
      <p:sp>
        <p:nvSpPr>
          <p:cNvPr id="5" name="4 Marcador de número de diapositiva"/>
          <p:cNvSpPr>
            <a:spLocks noGrp="1"/>
          </p:cNvSpPr>
          <p:nvPr>
            <p:ph type="sldNum" sz="quarter" idx="12"/>
          </p:nvPr>
        </p:nvSpPr>
        <p:spPr/>
        <p:txBody>
          <a:bodyPr/>
          <a:lstStyle/>
          <a:p>
            <a:fld id="{CBF9EEE5-BF96-490F-95D4-AFEA74FABDE8}" type="slidenum">
              <a:rPr lang="es-HN" smtClean="0"/>
              <a:pPr/>
              <a:t>‹#›</a:t>
            </a:fld>
            <a:endParaRPr lang="es-H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69A0C9A-446A-4225-A637-167097B1C743}" type="datetimeFigureOut">
              <a:rPr lang="es-HN" smtClean="0"/>
              <a:pPr/>
              <a:t>04/05/2017</a:t>
            </a:fld>
            <a:endParaRPr lang="es-HN" dirty="0"/>
          </a:p>
        </p:txBody>
      </p:sp>
      <p:sp>
        <p:nvSpPr>
          <p:cNvPr id="3" name="2 Marcador de pie de página"/>
          <p:cNvSpPr>
            <a:spLocks noGrp="1"/>
          </p:cNvSpPr>
          <p:nvPr>
            <p:ph type="ftr" sz="quarter" idx="11"/>
          </p:nvPr>
        </p:nvSpPr>
        <p:spPr/>
        <p:txBody>
          <a:bodyPr/>
          <a:lstStyle/>
          <a:p>
            <a:endParaRPr lang="es-HN" dirty="0"/>
          </a:p>
        </p:txBody>
      </p:sp>
      <p:sp>
        <p:nvSpPr>
          <p:cNvPr id="4" name="3 Marcador de número de diapositiva"/>
          <p:cNvSpPr>
            <a:spLocks noGrp="1"/>
          </p:cNvSpPr>
          <p:nvPr>
            <p:ph type="sldNum" sz="quarter" idx="12"/>
          </p:nvPr>
        </p:nvSpPr>
        <p:spPr/>
        <p:txBody>
          <a:bodyPr/>
          <a:lstStyle/>
          <a:p>
            <a:fld id="{CBF9EEE5-BF96-490F-95D4-AFEA74FABDE8}" type="slidenum">
              <a:rPr lang="es-HN" smtClean="0"/>
              <a:pPr/>
              <a:t>‹#›</a:t>
            </a:fld>
            <a:endParaRPr lang="es-H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HN"/>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69A0C9A-446A-4225-A637-167097B1C743}" type="datetimeFigureOut">
              <a:rPr lang="es-HN" smtClean="0"/>
              <a:pPr/>
              <a:t>04/05/2017</a:t>
            </a:fld>
            <a:endParaRPr lang="es-HN" dirty="0"/>
          </a:p>
        </p:txBody>
      </p:sp>
      <p:sp>
        <p:nvSpPr>
          <p:cNvPr id="6" name="5 Marcador de pie de página"/>
          <p:cNvSpPr>
            <a:spLocks noGrp="1"/>
          </p:cNvSpPr>
          <p:nvPr>
            <p:ph type="ftr" sz="quarter" idx="11"/>
          </p:nvPr>
        </p:nvSpPr>
        <p:spPr/>
        <p:txBody>
          <a:bodyPr/>
          <a:lstStyle/>
          <a:p>
            <a:endParaRPr lang="es-HN" dirty="0"/>
          </a:p>
        </p:txBody>
      </p:sp>
      <p:sp>
        <p:nvSpPr>
          <p:cNvPr id="7" name="6 Marcador de número de diapositiva"/>
          <p:cNvSpPr>
            <a:spLocks noGrp="1"/>
          </p:cNvSpPr>
          <p:nvPr>
            <p:ph type="sldNum" sz="quarter" idx="12"/>
          </p:nvPr>
        </p:nvSpPr>
        <p:spPr/>
        <p:txBody>
          <a:bodyPr/>
          <a:lstStyle/>
          <a:p>
            <a:fld id="{CBF9EEE5-BF96-490F-95D4-AFEA74FABDE8}" type="slidenum">
              <a:rPr lang="es-HN" smtClean="0"/>
              <a:pPr/>
              <a:t>‹#›</a:t>
            </a:fld>
            <a:endParaRPr lang="es-H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HN"/>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HN"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69A0C9A-446A-4225-A637-167097B1C743}" type="datetimeFigureOut">
              <a:rPr lang="es-HN" smtClean="0"/>
              <a:pPr/>
              <a:t>04/05/2017</a:t>
            </a:fld>
            <a:endParaRPr lang="es-HN" dirty="0"/>
          </a:p>
        </p:txBody>
      </p:sp>
      <p:sp>
        <p:nvSpPr>
          <p:cNvPr id="6" name="5 Marcador de pie de página"/>
          <p:cNvSpPr>
            <a:spLocks noGrp="1"/>
          </p:cNvSpPr>
          <p:nvPr>
            <p:ph type="ftr" sz="quarter" idx="11"/>
          </p:nvPr>
        </p:nvSpPr>
        <p:spPr/>
        <p:txBody>
          <a:bodyPr/>
          <a:lstStyle/>
          <a:p>
            <a:endParaRPr lang="es-HN" dirty="0"/>
          </a:p>
        </p:txBody>
      </p:sp>
      <p:sp>
        <p:nvSpPr>
          <p:cNvPr id="7" name="6 Marcador de número de diapositiva"/>
          <p:cNvSpPr>
            <a:spLocks noGrp="1"/>
          </p:cNvSpPr>
          <p:nvPr>
            <p:ph type="sldNum" sz="quarter" idx="12"/>
          </p:nvPr>
        </p:nvSpPr>
        <p:spPr/>
        <p:txBody>
          <a:bodyPr/>
          <a:lstStyle/>
          <a:p>
            <a:fld id="{CBF9EEE5-BF96-490F-95D4-AFEA74FABDE8}" type="slidenum">
              <a:rPr lang="es-HN" smtClean="0"/>
              <a:pPr/>
              <a:t>‹#›</a:t>
            </a:fld>
            <a:endParaRPr lang="es-H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HN"/>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9A0C9A-446A-4225-A637-167097B1C743}" type="datetimeFigureOut">
              <a:rPr lang="es-HN" smtClean="0"/>
              <a:pPr/>
              <a:t>04/05/2017</a:t>
            </a:fld>
            <a:endParaRPr lang="es-HN"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HN"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F9EEE5-BF96-490F-95D4-AFEA74FABDE8}" type="slidenum">
              <a:rPr lang="es-HN" smtClean="0"/>
              <a:pPr/>
              <a:t>‹#›</a:t>
            </a:fld>
            <a:endParaRPr lang="es-H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268761"/>
            <a:ext cx="7488832" cy="1800199"/>
          </a:xfrm>
        </p:spPr>
        <p:txBody>
          <a:bodyPr>
            <a:normAutofit/>
          </a:bodyPr>
          <a:lstStyle/>
          <a:p>
            <a:r>
              <a:rPr lang="es-HN" sz="8000" b="1" dirty="0" smtClean="0">
                <a:solidFill>
                  <a:schemeClr val="bg1"/>
                </a:solidFill>
                <a:effectLst>
                  <a:outerShdw blurRad="38100" dist="38100" dir="2700000" algn="tl">
                    <a:srgbClr val="000000">
                      <a:alpha val="43137"/>
                    </a:srgbClr>
                  </a:outerShdw>
                </a:effectLst>
                <a:latin typeface="Century" pitchFamily="18" charset="0"/>
              </a:rPr>
              <a:t>ONCAE</a:t>
            </a:r>
            <a:endParaRPr lang="es-HN" sz="8000" b="1" dirty="0">
              <a:solidFill>
                <a:schemeClr val="bg1"/>
              </a:solidFill>
              <a:effectLst>
                <a:outerShdw blurRad="38100" dist="38100" dir="2700000" algn="tl">
                  <a:srgbClr val="000000">
                    <a:alpha val="43137"/>
                  </a:srgbClr>
                </a:outerShdw>
              </a:effectLst>
              <a:latin typeface="Century" pitchFamily="18" charset="0"/>
            </a:endParaRPr>
          </a:p>
        </p:txBody>
      </p:sp>
      <p:sp>
        <p:nvSpPr>
          <p:cNvPr id="3" name="2 Subtítulo"/>
          <p:cNvSpPr>
            <a:spLocks noGrp="1"/>
          </p:cNvSpPr>
          <p:nvPr>
            <p:ph type="subTitle" idx="1"/>
          </p:nvPr>
        </p:nvSpPr>
        <p:spPr>
          <a:xfrm>
            <a:off x="1619672" y="2708920"/>
            <a:ext cx="5832648" cy="3600400"/>
          </a:xfrm>
        </p:spPr>
        <p:txBody>
          <a:bodyPr>
            <a:normAutofit/>
          </a:bodyPr>
          <a:lstStyle/>
          <a:p>
            <a:r>
              <a:rPr lang="es-HN" sz="2800" b="1"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rPr>
              <a:t>OFICINA NORMATIVA DE CONTRATACIÓN </a:t>
            </a:r>
          </a:p>
          <a:p>
            <a:r>
              <a:rPr lang="es-HN" sz="2800" b="1"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rPr>
              <a:t>Y ADQUISICIONES DEL ESTADO</a:t>
            </a:r>
          </a:p>
          <a:p>
            <a:r>
              <a:rPr lang="es-MX" sz="2800" b="1"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rPr>
              <a:t>HONDURAS</a:t>
            </a:r>
            <a:endParaRPr lang="es-HN" sz="2800" b="1" dirty="0" smtClean="0">
              <a:solidFill>
                <a:schemeClr val="bg1"/>
              </a:solidFill>
              <a:effectLst>
                <a:outerShdw blurRad="38100" dist="38100" dir="2700000" algn="tl">
                  <a:srgbClr val="000000">
                    <a:alpha val="43137"/>
                  </a:srgbClr>
                </a:outerShdw>
              </a:effectLst>
              <a:latin typeface="Cambria Math" pitchFamily="18" charset="0"/>
              <a:ea typeface="Cambria Math" pitchFamily="18" charset="0"/>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457160" y="260134"/>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dirty="0" smtClean="0">
                <a:solidFill>
                  <a:schemeClr val="bg1"/>
                </a:solidFill>
              </a:rPr>
              <a:t>ANTECEDENTES</a:t>
            </a:r>
            <a:endParaRPr lang="es-HN" dirty="0">
              <a:solidFill>
                <a:schemeClr val="bg1"/>
              </a:solidFill>
            </a:endParaRPr>
          </a:p>
        </p:txBody>
      </p:sp>
      <p:sp>
        <p:nvSpPr>
          <p:cNvPr id="2" name="1 Rectángulo"/>
          <p:cNvSpPr/>
          <p:nvPr/>
        </p:nvSpPr>
        <p:spPr>
          <a:xfrm>
            <a:off x="755576" y="1196752"/>
            <a:ext cx="7776864" cy="5724644"/>
          </a:xfrm>
          <a:prstGeom prst="rect">
            <a:avLst/>
          </a:prstGeom>
        </p:spPr>
        <p:txBody>
          <a:bodyPr wrap="square">
            <a:spAutoFit/>
          </a:bodyPr>
          <a:lstStyle/>
          <a:p>
            <a:endParaRPr lang="es-HN" b="1" dirty="0" smtClean="0">
              <a:solidFill>
                <a:srgbClr val="000000"/>
              </a:solidFill>
              <a:latin typeface="Arial"/>
            </a:endParaRPr>
          </a:p>
          <a:p>
            <a:r>
              <a:rPr lang="es-HN" sz="2400" b="1" dirty="0" smtClean="0">
                <a:solidFill>
                  <a:srgbClr val="000000"/>
                </a:solidFill>
                <a:latin typeface="Arial"/>
              </a:rPr>
              <a:t>DE </a:t>
            </a:r>
            <a:r>
              <a:rPr lang="es-HN" sz="2400" b="1" dirty="0">
                <a:solidFill>
                  <a:srgbClr val="000000"/>
                </a:solidFill>
                <a:latin typeface="Arial"/>
              </a:rPr>
              <a:t>LA CONTRATACIÓN </a:t>
            </a:r>
            <a:r>
              <a:rPr lang="es-HN" sz="2400" b="1" dirty="0" smtClean="0">
                <a:solidFill>
                  <a:srgbClr val="000000"/>
                </a:solidFill>
                <a:latin typeface="Arial"/>
              </a:rPr>
              <a:t>PÚBLICA EN HONDURAS </a:t>
            </a:r>
            <a:r>
              <a:rPr lang="es-HN" b="1" dirty="0">
                <a:solidFill>
                  <a:srgbClr val="000000"/>
                </a:solidFill>
                <a:latin typeface="Arial"/>
              </a:rPr>
              <a:t>: </a:t>
            </a:r>
            <a:endParaRPr lang="es-HN" dirty="0">
              <a:solidFill>
                <a:srgbClr val="000000"/>
              </a:solidFill>
              <a:latin typeface="Arial"/>
            </a:endParaRPr>
          </a:p>
          <a:p>
            <a:pPr algn="just"/>
            <a:r>
              <a:rPr lang="es-HN" sz="2400" dirty="0">
                <a:solidFill>
                  <a:srgbClr val="000000"/>
                </a:solidFill>
                <a:latin typeface="Arial"/>
              </a:rPr>
              <a:t>Las contrataciones que celebra la Administración Publica con cualquier persona natural o jurídica y que sean financiadas con recursos propios del Estado de Honduras, se encuentran reguladas por la legislación </a:t>
            </a:r>
            <a:r>
              <a:rPr lang="es-HN" sz="2400" dirty="0" smtClean="0">
                <a:solidFill>
                  <a:srgbClr val="000000"/>
                </a:solidFill>
                <a:latin typeface="Arial"/>
              </a:rPr>
              <a:t>nacional, Ley de Contratación del Estado y su Reglamento y demás normas y leyes relacionadas.</a:t>
            </a:r>
          </a:p>
          <a:p>
            <a:pPr algn="just"/>
            <a:r>
              <a:rPr lang="es-HN" sz="2400" dirty="0" smtClean="0">
                <a:solidFill>
                  <a:srgbClr val="000000"/>
                </a:solidFill>
                <a:latin typeface="Arial"/>
              </a:rPr>
              <a:t>En los casos de contratos de financiamiento con fondos externos, se aplican las normas y procedimientos establecidas y acordadas con los organismos de financiamiento, mediante los Convenios de Créditos o donaciones que el país suscribe a través de la Secretaria de Finanzas de Honduras.</a:t>
            </a:r>
            <a:endParaRPr lang="es-MX" dirty="0">
              <a:solidFill>
                <a:srgbClr val="000000"/>
              </a:solidFill>
              <a:latin typeface="Arial"/>
            </a:endParaRPr>
          </a:p>
          <a:p>
            <a:pPr marL="400050" indent="-400050">
              <a:buAutoNum type="romanLcParenR"/>
            </a:pPr>
            <a:endParaRPr lang="es-HN" dirty="0">
              <a:solidFill>
                <a:srgbClr val="000000"/>
              </a:solidFill>
              <a:latin typeface="Arial"/>
            </a:endParaRPr>
          </a:p>
          <a:p>
            <a:endParaRPr lang="es-HN" dirty="0">
              <a:solidFill>
                <a:srgbClr val="000000"/>
              </a:solidFill>
              <a:latin typeface="Arial"/>
            </a:endParaRPr>
          </a:p>
        </p:txBody>
      </p:sp>
    </p:spTree>
    <p:extLst>
      <p:ext uri="{BB962C8B-B14F-4D97-AF65-F5344CB8AC3E}">
        <p14:creationId xmlns:p14="http://schemas.microsoft.com/office/powerpoint/2010/main" val="222810228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6632"/>
            <a:ext cx="8229600" cy="1152128"/>
          </a:xfrm>
        </p:spPr>
        <p:txBody>
          <a:bodyPr>
            <a:normAutofit/>
          </a:bodyPr>
          <a:lstStyle/>
          <a:p>
            <a:r>
              <a:rPr lang="es-HN" sz="2800" b="1" dirty="0" smtClean="0">
                <a:solidFill>
                  <a:schemeClr val="bg1"/>
                </a:solidFill>
                <a:latin typeface="Arial"/>
              </a:rPr>
              <a:t>LA ADMINISTRACIÓN DE LOS CONTRATOS EN HONDURAS </a:t>
            </a:r>
            <a:endParaRPr lang="es-HN" sz="2800" b="1" dirty="0">
              <a:solidFill>
                <a:schemeClr val="bg1"/>
              </a:solidFill>
            </a:endParaRPr>
          </a:p>
        </p:txBody>
      </p:sp>
      <p:sp>
        <p:nvSpPr>
          <p:cNvPr id="3" name="2 Marcador de contenido"/>
          <p:cNvSpPr>
            <a:spLocks noGrp="1"/>
          </p:cNvSpPr>
          <p:nvPr>
            <p:ph idx="1"/>
          </p:nvPr>
        </p:nvSpPr>
        <p:spPr>
          <a:xfrm>
            <a:off x="467544" y="1340768"/>
            <a:ext cx="8352928" cy="4847499"/>
          </a:xfrm>
        </p:spPr>
        <p:txBody>
          <a:bodyPr>
            <a:normAutofit/>
          </a:bodyPr>
          <a:lstStyle/>
          <a:p>
            <a:pPr algn="just"/>
            <a:r>
              <a:rPr lang="es-HN" sz="2000" dirty="0">
                <a:solidFill>
                  <a:srgbClr val="000000"/>
                </a:solidFill>
                <a:latin typeface="Arial"/>
              </a:rPr>
              <a:t>Ley de Contratación del Estado (LCE) y su Reglamento (RLCE) regula los contratos de obra pública suministros de bienes o servicios y de consultoría que celebren los órganos de la Administración Pública Centralizada y Administración Pública Descentralizada, Poder Judicial, Poder Ejecutivo o cualquier otro organismo estatal que se financie con fondos </a:t>
            </a:r>
            <a:r>
              <a:rPr lang="es-HN" sz="2000" dirty="0" smtClean="0">
                <a:solidFill>
                  <a:srgbClr val="000000"/>
                </a:solidFill>
                <a:latin typeface="Arial"/>
              </a:rPr>
              <a:t>públicos</a:t>
            </a:r>
            <a:r>
              <a:rPr lang="es-HN" sz="2000" dirty="0">
                <a:solidFill>
                  <a:srgbClr val="000000"/>
                </a:solidFill>
                <a:latin typeface="Arial"/>
              </a:rPr>
              <a:t>. (Art. 1 LCE, art.2 RLCE</a:t>
            </a:r>
            <a:r>
              <a:rPr lang="es-HN" sz="2000" dirty="0" smtClean="0">
                <a:solidFill>
                  <a:srgbClr val="000000"/>
                </a:solidFill>
                <a:latin typeface="Arial"/>
              </a:rPr>
              <a:t>).</a:t>
            </a:r>
          </a:p>
          <a:p>
            <a:pPr marL="0" indent="0" algn="just">
              <a:buNone/>
            </a:pPr>
            <a:endParaRPr lang="es-HN" sz="2000" dirty="0" smtClean="0">
              <a:solidFill>
                <a:srgbClr val="000000"/>
              </a:solidFill>
              <a:latin typeface="Arial"/>
            </a:endParaRPr>
          </a:p>
          <a:p>
            <a:pPr algn="just"/>
            <a:r>
              <a:rPr lang="es-HN" sz="2000" dirty="0" smtClean="0">
                <a:solidFill>
                  <a:srgbClr val="000000"/>
                </a:solidFill>
                <a:latin typeface="Arial"/>
              </a:rPr>
              <a:t>Actualmente la Administración de los Contratos Públicos en Honduras, por su naturaleza y montos, se centraliza en el rubro de Obras, Medicamentos y Equipo Hospitalario.</a:t>
            </a:r>
          </a:p>
          <a:p>
            <a:pPr algn="just"/>
            <a:r>
              <a:rPr lang="es-HN" sz="2000" dirty="0" smtClean="0">
                <a:solidFill>
                  <a:srgbClr val="000000"/>
                </a:solidFill>
                <a:latin typeface="Arial"/>
              </a:rPr>
              <a:t>La responsabilidad de la buena ejecución de las contrataciones recae en los entes estales encargados de ejecutar los grandes proyectos de infraestructura y la adquisiciones de medicamentos y equipamientos. </a:t>
            </a:r>
          </a:p>
        </p:txBody>
      </p:sp>
    </p:spTree>
    <p:extLst>
      <p:ext uri="{BB962C8B-B14F-4D97-AF65-F5344CB8AC3E}">
        <p14:creationId xmlns:p14="http://schemas.microsoft.com/office/powerpoint/2010/main" val="1551580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160" y="260134"/>
            <a:ext cx="8229600" cy="1143000"/>
          </a:xfrm>
        </p:spPr>
        <p:txBody>
          <a:bodyPr>
            <a:normAutofit/>
          </a:bodyPr>
          <a:lstStyle/>
          <a:p>
            <a:r>
              <a:rPr lang="es-HN" sz="2800" b="1" dirty="0">
                <a:solidFill>
                  <a:prstClr val="white"/>
                </a:solidFill>
                <a:latin typeface="Arial"/>
              </a:rPr>
              <a:t>LA ADMINISTRACIÓN DE LOS CONTRATOS EN HONDURAS </a:t>
            </a:r>
            <a:endParaRPr lang="es-HN" sz="2800" dirty="0">
              <a:solidFill>
                <a:schemeClr val="bg1"/>
              </a:solidFill>
            </a:endParaRPr>
          </a:p>
        </p:txBody>
      </p:sp>
      <p:sp>
        <p:nvSpPr>
          <p:cNvPr id="3" name="2 Marcador de contenido"/>
          <p:cNvSpPr>
            <a:spLocks noGrp="1"/>
          </p:cNvSpPr>
          <p:nvPr>
            <p:ph idx="1"/>
          </p:nvPr>
        </p:nvSpPr>
        <p:spPr>
          <a:xfrm>
            <a:off x="899592" y="1412776"/>
            <a:ext cx="7793198" cy="4824536"/>
          </a:xfrm>
        </p:spPr>
        <p:txBody>
          <a:bodyPr>
            <a:noAutofit/>
          </a:bodyPr>
          <a:lstStyle/>
          <a:p>
            <a:pPr lvl="0" algn="just"/>
            <a:r>
              <a:rPr lang="es-HN" sz="2400" dirty="0" smtClean="0">
                <a:solidFill>
                  <a:srgbClr val="000000"/>
                </a:solidFill>
                <a:latin typeface="Arial"/>
              </a:rPr>
              <a:t>La </a:t>
            </a:r>
            <a:r>
              <a:rPr lang="es-HN" sz="2400" dirty="0">
                <a:solidFill>
                  <a:srgbClr val="000000"/>
                </a:solidFill>
                <a:latin typeface="Arial"/>
              </a:rPr>
              <a:t>Secretaría de Infraestructura y Servicios Públicos, de quien depende la Dirección Nacional de </a:t>
            </a:r>
            <a:r>
              <a:rPr lang="es-HN" sz="2400" dirty="0" smtClean="0">
                <a:solidFill>
                  <a:srgbClr val="000000"/>
                </a:solidFill>
                <a:latin typeface="Arial"/>
              </a:rPr>
              <a:t>Carreteras y el Fondo Vial, tienen como función principal, el estudio, diagnostico,  planificación, ejecución y  el seguimiento de los contratos para el  </a:t>
            </a:r>
            <a:r>
              <a:rPr lang="es-HN" sz="2400" dirty="0">
                <a:solidFill>
                  <a:srgbClr val="000000"/>
                </a:solidFill>
                <a:latin typeface="Arial"/>
              </a:rPr>
              <a:t>funcionamiento de la Red de Carreteras del </a:t>
            </a:r>
            <a:r>
              <a:rPr lang="es-HN" sz="2400" dirty="0" smtClean="0">
                <a:solidFill>
                  <a:srgbClr val="000000"/>
                </a:solidFill>
                <a:latin typeface="Arial"/>
              </a:rPr>
              <a:t>Estado.</a:t>
            </a:r>
            <a:endParaRPr lang="es-HN" sz="2400" dirty="0">
              <a:solidFill>
                <a:srgbClr val="000000"/>
              </a:solidFill>
              <a:latin typeface="Arial"/>
            </a:endParaRPr>
          </a:p>
          <a:p>
            <a:pPr lvl="0" algn="just"/>
            <a:r>
              <a:rPr lang="es-HN" sz="2400" dirty="0" smtClean="0">
                <a:solidFill>
                  <a:srgbClr val="000000"/>
                </a:solidFill>
                <a:latin typeface="Arial"/>
              </a:rPr>
              <a:t>La Secretaría de Salud, tiene la responsabilidad del estudio, planificación, y ejecución de las contrataciones de medicamentos, equipos médicos y demás insumos necesarios para atender la demanda de salud publica del país.  </a:t>
            </a:r>
            <a:endParaRPr lang="es-HN" sz="2400" dirty="0">
              <a:solidFill>
                <a:srgbClr val="000000"/>
              </a:solidFill>
              <a:latin typeface="Arial"/>
            </a:endParaRPr>
          </a:p>
        </p:txBody>
      </p:sp>
      <p:sp>
        <p:nvSpPr>
          <p:cNvPr id="4" name="AutoShape 2" descr="data:image/jpeg;base64,/9j/4AAQSkZJRgABAQAAAQABAAD/2wCEAAkGBxQSEhUUEhQVFRUXGBgYFxgYFRcXGBgVGBcWGBgXFRgYHCggGBolHBcVITEhJSkrLi4uFx8zODMsNygtLisBCgoKDg0OGxAQGiwkICQtLCwsMC0tLCwsLDQsLCwsLCwsLCwsLCwsLCwsLCwsLCwsLCwsLCwsLCwsLCwsLCwsLP/AABEIAOIA3wMBIgACEQEDEQH/xAAcAAACAgMBAQAAAAAAAAAAAAAABgQFAQMHAgj/xABLEAABAwIEAwUEBwQFCgcBAAABAAIDBBEFEiExBkFREyJhcYEykaGxBxRCUnLB0TNi4fAjU5KTshUWJCVDZHOCovFUg5TC0tPiF//EABoBAAIDAQEAAAAAAAAAAAAAAAAEAQIDBQb/xAAsEQACAgEEAQMDBAIDAAAAAAAAAQIDEQQSITETIkFRBTJhFCORsVKBQnGh/9oADAMBAAIRAxEAPwDuKEIQAIQsXQBlCxdeZJQ3UkDzNlGQPaFVVHENMzQzMv4G/wAloHFlJ/XN9x/RU81f+SNPFP8AxZeIUClxeCX9nLG7wDhf3KaCrqSfRRprs9IWLoUkGVgrK8udZAGUXSjjPGrYyWwM7UjdxNmC3j9r0VD/AJ+VINyyK34Xgf2jor7GNw0N01lI6YFlLGAcXxzuDJGmKQ7Am7XH913XwTMCqtYF7K5VvElgyhCFBQELF0XQBlCwi6AMoQhAAhCEACELBQBlaZ5gxpc4gAbkrzV1LY2lzzYBIGMYm+pdrowey38z1KS1esjQsdv4GNPp3a/wWeLcXE3bTj/ncP8ACP1S1UvklN5Hud5nT0Gykx06kMp1yJTtueZs60FXUvSio+prw+iV72CwYFZUku9ixNQKVQY9VUxGSQub9x/eHpfUehVtJTKHPRrSKcOUzOU1NYkhu4c41hqSI3/0UvJpOjvwO5+R1TSFw6voE3cEcXuzNpqp1ybCOQ8zyY89eh57LoUard6ZnPu0+PVA6IljjWvcGNhYbGT2iN8g5ev6pmuk3ixv+ksJ2yC39p1065Y5KaVJ2LJ7puFoxAHP3tmty20BHNVIbG6zQQ7MSABrc6A3t5jfqFbyTSSx5Gu9mxHK+XXKfA7KmbR9lLI9jnEhrMgOwcS5rSbb20/kBHkHo2TWdzyQJsLLQWkEFriByIAOmqfeFcRM0Az+2w5XHqRsfUWVPXQucC5xuef6qVwSy3bdMzffb/so35eCmpkp1ZfaGlYJWCkTizilxcYKY2tcPkHI82s+OqsJUUSultiMWMcTU9NpI/vfcb3ne4beqWKn6Sf6qmcR1c4D4C6W6bDL6nUncnUnzKmChb4fBRydeOj01axL1MsovpLePbpdP3ZLn4hX2D8d0k5DS4xPP2ZBlv5O2PvSc+gaenwVZXYOCNkcmc9Pp5/asHbWlZXHeGOK5aF4jnLpKcm1zcuiHVvVo6cuXRdcppmvaHNIc1wBBGoIOoIUnLtpdbwzchCEGQLy4r0q7HavsoXEbnQeZWds1CDk/YtGO54Qr8SYgZZMjT3Gm3m7mVUVEjYmOkffK0XNhc9NFvhYvdfh5midGN3ZR73NXmYOV03OXudbKrjtXsVVPxLC72WynyZ/FYl4xp2e02Uf+X/FdIwTBY6aMMY0bC56m2pULFY259LfxXTencIpsVV+54Ofnjyk6Tf3f/6WDx5SdJv7v+KdBGs9n4IwidwkHjqk6Tf3f8VqfxpSnlL/AHf8U9GMdEm4ziT6qU0lGRYaTzW0YNi1p5nf+bowSpGiixaKpLhFmu0XN22026qNXUaOH8PbDW1ETL5WsYBffkST6q7q6dZTWC8ZDZwFjpqIckhvLFYOP3m/Zd+R8QpnFOHOkYHsF3s1tzLeYHjzXO8DrPqtXHJs0nI/8DiB8DY+i7BZdDS2eWvD7QpavHPKOf0VcCFTUEEgnbcOyg3cS7ulouWhuutifRP+K8MwzOL9Y3ndzOf4gdCq5nB7uc5t+AX+au4TXRp54vshVtdm7rRcu0AG5PRNGBUHYxBp9o6u/Ef02XnC8Eig1aC53Nzjc+nIDyVmtIQa5ZjZbuWF0L3GeKmCCzDaSTutPQcz7vmuH4xjUrJHRxHLY5bgAuJ9Qea6bxrNnqw3kxgHq7U/l7knN4UIqvrDpGNia8SkOvsDmIPJNKPB0KJKqlY7fJBrODsUdA2ZznnNazO0IdrtcbBK+C8O1daHmHvBjsrs0ltd10Xjz6VWFgiohmcDcvI7ugPsj7W/kuV4Vj1RTZmwSuZnNyBY3PqN1XBh5ZPsscb4XrKOPtZrNbcNu2S+pvbQeSjVM1VTODHvkY7KHAZye67Y7+C1YtxDVVDezqJXPaDfK4AWNiL7DkSpLa+KrkBrHvjcGtZ2kbQW2aLNzs325j3IwQrCRh+Pyuc1srs7SQDcC+um4t8V2D6MMXLXOo3nQAvivyF+8z0vf3rnVLwE4OZIyeOSK4dcA3LRrpa4KY6aXsKyCQaWkaD+Fxyn4FTtyXk98GmdoBWVhZWZzjyUtcXSasZ5k/IfmmVKfFP7YfhHzK5n1WTWnePdo30y/cRWQsUv62IWmR2zbE+WYLTCFA4wNqGf8I/xNXK06wlgaseR7bibCwOab3AI9RcLnvEc09JOatmaWB1u2j3LOWdnw/nUXPD5vTQf8KP/AABVvFGPmMimp29pUyCwbuGA/af6X0XTc5T7MIxUS7w6sjnjbJE4OY4XBHyPQjayk2SBTYVU4SGyxk1ETheojGha7cviHQXP56bb6niKXEv6CgD42n9rO8WyN5tbY+1r5/NBOTdjeLSVcpo6I2H+3nHssHNrSOf89Ve4ThEdLEI4hYDc83O5uceZSxhxdg8nYy96klddkthdjyLWkty0CcKurYxuYuFjqLa38uqP+gyKGGN/1pWfgZ8mq3rXtbuQPDn7kqw1xNfVOYcuZrR46ZVMeOZ1Wdi4ySpc4NWJyB1wP0TXRcdy5Wt7Fhs1t3GU3JtvlDdPVJ9QVIw5oEY03vf3rf6St1zi+sGWtliCY4jjp/OFv9s/opMHHjPtxOb4gh36JLctTl6F6eBzVbI6jQcS00ujZQD0d3T8d1b5lxB4Uqh4kqaUgxvzMvYxP1B/CT7J+Cwnp8LKNIW5eGXXE+ldJf8AdP8A0hc8+kXEJDI2HMRGGh2UaAk83dbWTrjmMsqJWSgFji3K9p6jYg89D8Fz/js3qL/uN/NXxmCZ0vJmKFF67F9EmDRNpBUZWulkc8FxAJaGuLQ1vTa581yB4V7wtxhPQXbHlfG43Mb9s212katOg8NFm0ZOR1D6TcGhlopJXNAkibmY+wzbjuk7kHouGtbfYJm4p45qK5vZuyxxXuWMN8x5ZnHfy0TJ9EODwyGSaUNc5mjQbEC/2rFRgMlL9H1dJHUNhuezkDrtO1w0kOHQ6JvxNt5GAbl7APPMFWVtRE7F2mEDKA4G2xdkdeyY8BpfrFdE3kw9o7yZt/1ZVolhZNFPCOthZWAspUVMJV4qZaRp6t+R/imtUXFcF4w4fZPwOn6Ln/U69+nePbk2oliaKCEqv4xP+gz/AIR/iapUT1qxyldPTyRMtmcABfQbg6+5cbTy4GplW/H3RU9PBTN7SpfFGGt5MGQd9/RXPC/DzaVpe8mSeTWSQ6kk/ZHglbBcAr6YuMQpy51rucSXWGwB5BWw/wAr/wC7fFdBMxY4rAaBsEof64/3X4qPW1eLRNzPNLvbmSfJWXJDeBh4imi7J0cjQ/OLZD06npZIeE000Ugi70kJ0jduWD7p8Frnmr3uzOMRJ3P88k9cJU7hCHS5c56DYLVYa2rszbeeRbj4dkilklcLBwXgknYE+Ow95TxiViwg80uyQpe2KXbJ34KKVltzr8FOo6ciNvlf36rVUU2Zwa3dxsPM6JsqKBrG20AAtronvokc2Sn/AKF9ZNbVEV5GWUWV4Fr8/An5K2xGMBtxt15W6qpmF75TY9RY+hXauzKSihavEY7meHBRnQ3zXGhstwicSCXbHloD5jmtrmrCc5Y2s2jBZyQpo7hYoalmbLMxjjsC5oPobhSXNUSrpA/wPI/qiq3HD6NstDPTUdOf9jD/AHbf0UxuHU39RD/ds/RJdHiEkXdkB02duD6q3gxkHn8UxsT6I3l8cMpv6iH+7Z+i1PpYG3yxRDyY0fIKsdi46rVDNLUOywRvkP7o0H4nbD1UqvHLDeeK7smG7I2B3LKwA3OmlhfmugcC4EaeIySC0sti4c2t+y343PiVH4X4NELhNUESSjVoHss8vvO8U4BLW2J+mJOQCyhCwIBaqmEPaWnYgg+q2rBUSSawwOdVEZikcx24PvHIrdDKmLibCO2bnZ+0b/1Dp59Elw1FjY6EbjmvM20PT2Y9vYbU9yL+J63teqmGoUps61hMhk/OlDFagyy5r90XAHhpr8PirnE6vLGbbnT9UvhaqeCrRrkHdPkfkmHDa0tYAl+BgebnUchyt18/4K4p9Fpu2rLMJy+CbNKXbqvqpLBbZZrKNR0j6qQRs2+07k1vXz6BJTnKyW2JeMfdk/hHD+0lMzh3WaN8X8z6D5q54gomujLnAuygkC5tfqQNyPyVzTUjYo2xsFmtFh+ZPiVBxGvjj0e4AnYc/gvR6KlU1qP8nO1Mm55QpsjywgnmCffsqd7B0sOitsTqTMTkHdHM6XP88lVF245jcJ22UsLHRpUlzns1ELwQvU0mUXKhfX+rdPA3+CwUJSWUbuSXBvIXhzVsDgQCDcHZYIVCxrieWuDmmxBuD4hdJw3CqOsibKaeK50dZtiHDcaLnBCbPo9r8sroTs8Zm/iG/vHyUptdEYGeHhOjZqKeO/iL/MqfLNFA3Usjb00A9AqziPHuwGRlnSO2HJo6n9EgVOLQukPb1DO05hzwCPC3JZWXPrse02idi3SeEdAk4uphs5x8mO/RbKfiimebZ8p/eBb80gtxCl/r4v7QWqfFaMaGohB6ZwsvJMc/RUPhNnW2SAi4Nx4L1dc1w7EZaYgxnMzcsJ0I8OhT9hmINnjD2HQ8uYPMHxW0LFIQ1OllTz2vkmrBKCUq8SY44ExQ3FtHOtqPBv6raEHN4QlOxQWWXtfikUP7SRrfAnX3JK4iq6Kc54pQyXqWvDX/AItND4qkAYX2e5oc46Znd4k+ZupcmE20Isf52TM9BRZHbN5FP1VmcxRXwYlY2J28VYRVt1AqsH8LL3gdA2R/YukMch9gkXY/93q13zXC1P0eyr1VPK/9G6tWp8S4ZurqjMQOg+agPdmPgOXU9StuMUr6d7g8tdZwaLX1PgP52KgseUhDTalviD/g2nZFcNlnC5SPrIAUGlhc7mB8UxYVhkTSC4F5/e1Hu2TUfpmrt7WF+RazUVwXyQ8NwyWpIt3I+bz/AO0cz8E9YZQxwMyRiw5nm49SeZWqKUWWztV0dN9PhRz2/kUeu3EiSRK/ENDneHhwAtZ1/C9iOu6uKira0EuIACRsVxR0rt+7yTjSiuStLnbPK6JtRIxrcrCLD+dUvVr7nx6jQrfnUCqY6+xKarvjNYfBrOlw5XJFkkO1yRe/qtlNTBwzE6eG/wDBeH0j+nxC2UELmkl2gIGnj1VbZxUPQ0Wri3L1ImMYGiwFggry+QAXJsF5imDgHNNwUh+Rvg9ELbQVnYyMl+4c3pzHuutRKiYk7+jd6fMKJPCya0w3zUfljRG8zSOkdqXG/kOQHkFQiBnayF1hbEIgSbaDshz6JgwHWNh6tHyXjAaRkslcyRjXtNQLtcARpFHyKVh8ncvf/FdFl9IJZHQvNM8Cbu5Mjmlx119EoVjWvZiLjlcRSw66Gzuzkvr1unA8N0h3pof7DVRcR4XEHwUzL08M3a9sIsrMwaxts12m+/nqtHyKQTguWWzILxM/A3/CF64axD6vOWu9iQG/QOAJB91x7lU8POtLUxCaSaOMRBpkIJF2kkAgAW25LzjAuNOqzfpeRtJWwcWdJx2t7KIkbnujzPP3XSvh0ed4G9+uvvU3jybKIh1LvkFU4TVZXA+S7NMP28o8hfP9zD9iA3h+A3dL2Lcjx9abMHl7gKjPEWt1EjXNAa3ca2Gt1V8d8J1tTHRywOdCIWTZ3Oe5sjGl14765icgA6hNmNVjXyTvvo2OjPq2pe8/ABWHFOJh0EobsI3knyaUtGEmxmVkVHg5PwVw7WNLZJax2RjzmhzPeHd0HUk88wOyYsbisLt0cNWkaEEaghTcIbYTDo9vxhiP5qvxibQp2uKwKWzyysqa985zvJuXZ7X0DrEG3hqVkOUGnOw2uLgnbcj4EardmIJBFiNx/O48U1DauEYy3PlltRz2V7SVaUY5bKdBV2WhTtDnFW+K9ur/ABSqyvQ/EFRwiV8aLLFqou0voqlwUjNcArUWrjWyzNnXpgoQSRoKHFe3LS9Zmp4c5QcQqiwC3W/oOSluUDEYS5txuFevG7kpPO3glSAPbbcEf9iqmV8lOLBzS0nT/sihrg0ZXG1tvLoqypqC9xJ9PALeut5afRlOaxldjDQYgJR0cNx+Y8F6r9Y3eV/dqlyklyyNPiAfJxt/PkrjF5bROHXQLK2rnavc2puxifwN/DEv9DH+ELFL9bgmqDFTMlZLJnDjOIz7DW2y5D93qsMoX0rIc3sPY1zT0JaCWnxF1b01WuevS8M9E5KyKkvcjf5Vrv8AwMf/AKwf/Uq/BMCl7UvrXSueC90TXzuka2N9rgXA7zSBqLHQJjFQq/iSeR0WaIjtIznaPvge0w/iFx52VxdxZRcQ0IbUMbTSSRyzZTJld3WxR7vcOp9kHqfBS56d0rxGzUn12BOvuUTDHuIfUyi0k1iAd2RD2I/mT4lOnBeEkXqJBq4WjB3DTuT56e5QluZpKxU1uX8Hv6RacmnEgH7NwJ/C7uk+8hJdJWaBdaqoGyMcx4u1wII6ghcY4hwqSgmyuuYnE9m/kR909HD+K7OjsWNjPJaytp70R8WxgNdOw3vIGhuo+yy40Opu420vqmfFKr/RJv8AhSf4ClmKsBW8YkRzTLq4fIsruuCxw+ubectcHNzMsQQRcQxjcaclRYvV3uvNViNxYaDoNFP4N4bdXShzxanYe+fvkfYb15XPRVSVccyLbnbLCRHrcKfHBSEg5pGukaNu646tHjbs3W80f5Lktfu+V/4Lo30jYX2lJnYO9Ac4tyaBZwHpY+iSqaozMab7gJP9RKMcr5HVRFy2v4KEuIJBBBG4O6yJVbV9MJB0cNndP1HgqGQOacrhY/Ajq3qE5RqVYsPsWuocOV0SxULDqhQy9eS9MmOS3ocSygh23Lz6KQMWjPUen6JeL14L0tPTQk8s3hqJRWBpbUsd7LgfVDwlaFwztubC416aprOuyQ1FPjfA7TbvRocFpeFJc1V+JVOUWG/Xos6qnZLajYpccc1r9N7a2VNJUu5AeqmzNuSStLo136q6qopPlikorOSIKp4INm6EHnyN1YjFhLIwSDI3MASNQASLnrsoxiVngGFdq8uto0fE7KlqplzgtFex9BQfV6uABhZLEQAC03GgsLW1BHvStX8KzRG8B7RnQkBw/IpAw2rnw+XtIDp9uM+w8dCOR8d12jh/GY6yFs0Wx0IO7XDdrvELh6jTpP8AA/TfOr7RCcZm6OikB/A78gvcVNUymzIX+ZGUe91l02yCEt4hp/UHj7UKWDcI2IfUEOI1DB7I/Ff2k2BqyAsrSMUuhOy2VjzJmVFr6GOZhjlaHsduCLhSkKTNrJzfFPoubcmlmcwfcf3wPJw1t53VT/8AzSsvrLDbrd/yt+a68vDjYJhaqxLsWelrb6OfYV9GUTDmqpTLbXK3uM/5juR6hWdbxRHEOypGNIboDa0Y8ABuqnibiA1DzFEbQtNiR/tD/wDH5qFS09kjfqLLHjJ0KdFGCzg31NdPNftJHEHQtHdbY8rDkk6pgMMhjdtuw9WlPMcag8QYN9YjsNJG6sP5HwKXVeeJGrrx0KzXkc16keHjK8Zh8R4g9VCwt7nP7J4Ide2u4PQhPH+Y0pZmBF7XtzUeKyt+lkqMJL1CHXQhhblJLTfe1wRy030+Sil6usaw98WZsjSCOoS891l3NBq3Ytk+/wCzl67QOr1w+3+jaXrwXrSZF5L10WcxG1z014My0DPIn3klJbnp/oWWiZ+FvyCR1j4SHNKuWYl0F0t1+rir6sqW6sBu4C5HQeKpHgXJdsOXU9PJU08tiyOS6GTh36PnVEHbPfkBBLBbcDmegXOatshe5rSGtaSL9bG35J8q/pFlZTMpY2NDi3Jnubhu2g62XP6wl7xGNBz+anyybe5lML2PLKNx2kJP8+KbcEq5aF7YKtrckpu2VpuMxsLOI35DqEv4rw+YqVtRq0OeGAHdwLXHN72ppxbDGswOPMLObkkHXM99zb0cqTt5wXgvcvcRorrHAmIGlrBGT/RT90jpJ9h35eqmYaC+mhc72nRMJ8y0KkxhhZ327tIcPNuo+Sp5MrDL4O2oXiCTM1ruoB94utiXIBYWUIAEIQgAStx3iJjhETDZ8txcbhgtm99wPVNK53xO/tKt3RgDR8z8Ssbp7Ym1CW9NlTQ0dlGqq2SRz46YhjY/21Q4XaywuWxj7TwLXvoL81OxiYw08j2+2G2Z+N3db8SqbHOFIIaVrWtd2j3wxl2d+pkkaHuIva5BcsYPI3Zc2VkuDvdRfWppZ3ukkjMd5HtywvkaBdrSBmLTfbS+itThFRT1ZhgqZGtkaXwCUmWMllu0ifm155gQb2v0W3i3hamipszIyD2kI/aSHQyMB0LrbKp+kPA4o3U0FKwtnll7ru0kOVoBB3d1cPctTHyE+WqhlfneWU9XE4Nkjc8WfbUFrvtA8j6Gy7BhNYJYmPadwL+B5hcvoPo1omMyvY6V59p7nkEnmWhpACzglY7CayOmLi+mnv2ebdrhpa/qPep8mCs/Wh/4qwBlVERbvgd0/kuH4zhLoXkG43X0FBXMdzSb9I2Dgx9q0a81ErdrUok1Wel1z6ZxQvXnOvdazK8j1960XXoK574KXyeemtkmj1dNo4jjZCwN70mUC3IEdSlC6Lqs6lPstC1w6L/A6kySyF2rnC/uPJbapqpsKquzla47bHyO/wCvomWWkc91mC5PRIamXjs/A5Q99f5FmuFpGOO238+9SKGFkFXG+ra5sL9b2NiOvi2+9tbJyh4JbJE4SvIeR3bbNPU/eXiLFqikaIa6l7eJujJGgO7o0F73B5b2PmlpXZ6GYwx2UH0h8RR1Qjigv2MZJzWyhzstu74NBt6q1q6p2KuipqZjm0sZb2j3C18o0AHlsPG/JWM3HFCWhhp3EDZhibYHwGwVrwtjj6h5tTmGBrTlJFru+XuWe8vgtJYMjQ0CwAAA8BoEs4627SBuQmnEJgVU4XR/WKqNn2WnO/wa3X4mw9VHk5wWxwdLo48sbG9GtHuAC3LAWVsZAhCEACEIQBhc+mZeqlv/AFjl0JIuKx5KuTxIcPUfwKT1n2ohz2ckDi6jzUslhewDiBvZpBPwCoeI+H6dsDJWCQjtYCf6aQ9x0jWk6u00dun2NocLHY6FKuIcFxZJGuMhYQcpEsgDOgcwOykA25LOvK59iXYV/F3DFPHT5miS/aQjWaU6GVoOhd0KruO8HZQPpq2BriIpQHtdI55IN7Wzk9CPVeanCoX0AfeUzMlijlH1iZzQ/tWNcQC+1juD4i2y2Y5htC2q7KV8ghhaXSh1RM9zpXaRxMaXE5rFxOXXYc1unkrvHGg4mpJo+0ZURBvMOe1rm+Dmk3BXOeL+LoZa6me0OfBTOuXNA777g9y5AI7refVXOC/R3TSl0s1O6KM27KEyvzBo+3K7NcOd90GwACZ63hOkkp/q/ZBsYN25NHNdtmB3J873UPBO8mcOY9DUgSQPBHNp0c09HDkmHHmtkgc07ELh9Rw9U4ZN2sbi6O+kjeQ6SN5fJP2FcT/WYy06PaATbYjr4JSx4Ku7BSP+jOSqBkhnY2xLcr2nl+8D49FWVX0W1zLm8JA3PaWFupuNF2PhmLLTtJ+0S73nT4WS3xliLpZPq7PYbbP+87k3yGi6lWsnVShe6uDW59s5DFw9LcgkGxtdpuD5HopbeGHc9ExYjO1onayeKIU7T2ziWmQyAX7GBjt3bXcdATbraoiw+LNCyWrJe+OR0jxUmzZO6W2AcG6XItbWyo9TfLlywLLTN8tkjAMKpYn3q4XytvuHGw82faHr6J3xagjDBUUljARYhn2Labch1HJc/osS7KMOlnZKwOLJbub2jHA5c7bW7SM6HqAfROGAVxpJQb3hksJBuLH7Q8vksLbJz4sf+xiiTpeH0SKStBCsGVQUzF+DWvOemcIydcp1YfK2rfkqCTCquL2oXHxZZw9La+9Ly8lfaOkmmWYLfut9wRJOFWMbOdBDJ/YKnUvD1VLuBE3q46+jRf42VFZOXEUWwl7kGqqC4hrAXOdoANSSnThfBPq0d3WMj9Xnp0aPAfO62YLgEVPqLued3u38gNgPJW4CdpqcfVLsylLPCMoQhMlAQhCABCEIAwljjCk0bMPs913kdj6H5poWqeIOaWuFwRYjwKzthvjtKWQ3RaEzDqrkVbscqHEKF1O/KdWE9x35HxClUtb11SNdmz0yE63KPpkQcW4UpZHlzorZtTlc5lyDfXKRde8N4epqd2eKFoed3nvP/tOuVYS1OZee0Vt6zwWy8m0uWtz14dIo8sqlyRPqPUzwQQdeqraHDmdoI4WBpeRew5cyfAC69VFRy59Oaa+GcHMQ7ST9o4bfdb08+qzjDySx7GarlOX4LmJgY0AbNFh6BcybUFolnOpAe/1ALguouGi5sacAyRO6uafI3HyW+p42/BveuilrMWoxQ0cIje5/aU7pXmlku8hwkkOYs7xc4Hbe68VWJUv1uA9k/KI5rj6pILk5LHLk15+SjPxWVkHYmBzn0LonPd2jBmiicCHhpNyHRtOvW/RW9Tic7quncKR37ObKO1jOYHs9Qb+XvV22+Sz5I0WJ0XbVLewfZwhcB9UkuHFjmP0yXAOVq1cPgPpRa9mOkjbcEHIx7mtuDqDYD3LbS4/JGamqdSOcHyNiYBLHcuj7gaBfvHOXbKyp6IwQNY+2exfJbbtHkvfbwu4j0WV328mdi4H3huUvpoid8tvdp+Ss1AwKnMcEbTuGi/mdfzVgm4fahmPSMWRZZQrlgQhCABCFhAGUIQgAQhCABYWUIAj1dK2Rpa8XB5fp0SniHD8sWsV5GdPtD9U6LCxspjPshxTObmrsbOuD0Oh+K3NxCw5J7qKNkntsa7zaD81Bdw7TH/ZN9CR8ilnpZezI2ISpK0dV7paeWc2iYSPvHRo8yU7w4JTsN2wsv1Lbn4qeGgbaK0dK/dhsRRYJw62E53nPJ15N/CPzV8soTUYKKwiUsGEs8T4SSe2YNR7YHMDZ1uoTOsOCLIKccMJRUlg5bW0LJrOJLJGghsjCA4Bw1adw5p+6QQq2nwKqZ2Yjq48sTHxsc6El4bJbmH2uAABpy5romJ8KxSkuYTE4/d9knxbt8lWf5nzDadtvFh+WZKOu2PC5Mdsl0UGD4NHTBhc90z425Y3PtZg59m0aAnW7tSb7q8wahNTIHuH9G03v95w2A6jqrGj4SaDeWR0nhbK31FyT70xRRBoAaAANAALD0VoUSb3TJjW28yPYCyhCcNgQhCABCEIAEIQgAQhCAMLKEIAwVlCEACEIQALAWUKPcAQhCkAQhCABYKyhAGEIQoQAhCEMDKEIUgCEIQBhZQhAAhCEACEIQB//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HN"/>
          </a:p>
        </p:txBody>
      </p:sp>
      <p:sp>
        <p:nvSpPr>
          <p:cNvPr id="5" name="AutoShape 5" descr="data:image/jpeg;base64,/9j/4AAQSkZJRgABAQAAAQABAAD/2wCEAAkGBxQTEhUUEhQWFRQXFRcXFxcXGBcXFBQVFRUXFxQXFRQYHCggGBolHBQUITEhJSkrLi4uFx8zODMsNygtLiwBCgoKDg0OGxAQGiwkHyQsLCwsLCwsLCwsLCwsLCwsLCwsLCwsLCwsLCwsLCwsLC0sLCwsLCwsLCwsLCwsLCwsLP/AABEIAMEBBQMBIgACEQEDEQH/xAAcAAAABwEBAAAAAAAAAAAAAAAAAQIDBAUGBwj/xABDEAACAQIDBAYHBQgABQUAAAABAgADEQQSIQUxQVEGEyJhcYEHMlKRocHRFSMzQrEUFlNicpKy8ENU0uHxJGNzgoP/xAAbAQADAQEBAQEAAAAAAAAAAAAAAQIDBAUHBv/EACwRAAICAQQABQMDBQAAAAAAAAABAhEDEiExQQQTIlHwYYGRMrHRBhRCcaH/2gAMAwEAAhEDEQA/AO24iuqDMxsP93SB9tJyb4Qbf9Rf6vkZRWgBe/bScm+EH2ynJvhKO0MQEXn2wnst8If2uvst8JRiKAgBdHa68j8IBtdOR+Epsl4YSAWXJ2svI/CF9rryPwlSyaRvJBgmWFXpJTU2yvuvw+sb/eqn7D/D6yixq2fykMpFYzTfvdS9h/h9ZJXpChAOVvh9ZizSlpRXsjwjQmaE9IU9lvh9YynSemfyP8PrKZlkelT/AFgFml/eOn7LfD6wfvHT9lvh9Zy3pv0iaiRRotlfe7AA5RwAvxMxNfa+IbfXqH/7GWoNi1Hof95qfst8PrD/AHjp+y3w+s8zVMbUuGztmBuDc3B7ptui3TwECnizY7hUG4/18j3wcKCzsg6Qp7LfD6xY28nst8PrMDW6TUF4k+A0liu0F6jrwNMubWRaHua8bbT2W+EP7ZT2W+E5dW6cW3IPjIjdOHO6w90nXEdM679sr7LfCNtt+mN4Pw+s4ti+mdU6ZwPOVmJ2/Uf85MXmIdHeqvSGmouwIHM2+sit0xw44n4fWYrbzk4BWF75UOk5zXxjbv1MJSoErO5Ven2FXeW+H1kZ/SVhB7flb6ziVPMUZiQCN0ZzMfze60jzGPSduPpPwtwAlU3IHqjj5zSUdu02sbMAf94Tzph94ux0N9TOxbNe9FDzUS4Sb5FLY3qMCARqDqDCkPYh+5Xz/wAjBLEN7dHYH9XyMpLS8236g/q+RlPaACLQwIoLFZYUSIAirRYEWBHQDarHAkUBFiOhDbJpG8kkOIgLChlRjV7Z8pHZJPxQu58JHK6SaGRurk6kvZHhGckk0xoIIBBEi4usKdN6jbkVnPgoJP6SZaUHTLEoMLVpsxU1KbgEC+4a35RgcP2xtV61d31LMxPcO7yEZp9efz292nwnRejfRZGw71KiHcQoG/mTccZl9p7LSm9lWoh7wfnvkPIzVYtrKU4et7Qbx0kV8URdWFjNZiNmulMEjU8b2BHDfKPamEYrdkI5MNR4XEI5H2EsVcE7ZtQtTXUH48Z1jBC+zP8A8yP1nF+jVNrsTolve1+Hxna9jDNs8Aey3zir1Mjo5XjL2NyffaDYqgut/a7zLLF7GrZSxpsAONgJK2J0WxBZWVNLg6t8hM9LKtFRtalaqbDS++3zgpHTXTz+U03SvYFVFaoyiwANxra3OSNjdEqlairEimCLjQFiPlGoS4FqRf11zbMH/wAQ+E5oq8flxM60MF1eDakTfKjLfnvmPXYq9UlSmtyACb65vaWx3GXKLYk6KbZSKKbEKGck3z+qot2R4ysqYckB8gG/cCQQDYn3kTW4TBMWJtmDDeABe3BkP5hzisJsp3uCCtMWzXIu1jfLYblvJ0Ox6jMUqWoABueAFjedU6O1M2Hp+FpV4XY60/vm16tGbd+dtSfLcJP6LVc1AH+Zv1lRjpe5Ldm92J+Cvn/kYcGxPwV8/wDIwSwEba9Qf1fIypAMuNr+qPH5SrEYmJymGBHAIdo6JEhYtVgEUIwCyxYEAEUogMS8RHaixGWAFbih2jGssfxA7RiLSRjWWPKukTaO8IAIImS6cbONZaaBS1yysR6qroWzHhoDNcZBx2H6xct7dtCe8KwYjzAI84DXIzs+jToUVTcqi+vfrKVmwtWoSQMguS7GyAjgDzju1KufOndb3SpwuycSEZKiUShvZszC4tpw0MwZ2wqiT0r2ZRrIoUqV03TL4/YfVUStzkYoLHW12AOWP1kWg/VtmLlTa3aW3Ls7tZpOjNHr8i1RdUs5zcSpuv6Axbt0EqStk/B9AMOtNQARoLanSXCYJaNM01Fgu6XArDnImKXNe3GdUlFcHnqxnG4VWom4uCIWwaS9WNI+dUym17c4zgh1QtmBlakKmO7WwiVqb0yL5lIh7GoCnSVAPVFvdGv2kAk5o3+2IvE++LUh0ObSQEVBwI+UoRhioslnRlHvA5S9p1lZSw3SrfbtIEDTU2GnGTYyuwtG76ZltvBF/O8ew+AysWYu+twoAVb8zJv2t28gHaOsZ2ntVqWW63zMFFuZiAk4nCGrTKtcAi1h398GysEKSZFFlG7W5keviKoF/kY7seo7Zus59nwgwRtdi/gr5/5GHC2N+Cvn/kYcRQNqDsjxlcqyy2l6o8ZX2lIlhWh2hhYoCMBFoYihAIAAGKEAixABurECLqGJgBAqb2jcXV3nxkTH46nRQvVdUXmTb/zEMfi2mHxvpIwym1NalTvsFX3nX4SrxPpKqH1KSDlck/paUoSZOpGz6TbdXB0etYFjcKqj8zEEgE8BoZitg+kdmqlcUqpTY2VlB+7J9rmO+UPSTpbVxVMI4TKGDgKDckAgak95mYSurjQ+R3y1jVbi1ex13aGJWnUVyQ1NjdWGoIPC4lnXxNKqoK1sp7rTlmxNr2U4erdqberzU/ynhEmi6PYMSCdCDbTvnLOLjyd0HcVJHQsSOrUgsGJ0Ggub/wDmTdhCpTTdqxuTceQEjdC9ll1epU7VrKt7m1xc/KaPBU7DduMvHj2tmGbK26Qi1Y8h7zJWFVwhzm58LaSzpjSM1hv8JpKKSMUytTBFtcze8CVooOa2W/Z7yd8vcLV0tIOKq2qCw1Jj0oVi8Rg8pAsNZIGDUf8AgR3FD1SeAh4d768I6QEbEU8quBy+Ux1HCKKqBluN+t9DebbEm+bwlC9Edk93OZ1bK6FYlQMRT036Xk/pAgvSNh6w/Qyu2toaL6aOOfHSWPSPWkrciDulkknELmURmnbPYezH8Kbpfu+UqsBi89c2OgBG/jFIFybnY/4S+f6mCHsn8JfP9TBMzQVtD1R4yvyyxx+4eMg2lITExQEO0CiMABYMsVBAdAywwsKC/dABFURsxVUzHdPemC4KnlSzYhwci78g9th8uMaIGumPTGlg8yj7yta4QHdyLngPjOQ7X2xWxb9ZXe/Jb9hByVZAfEs7MznM7ElmO8k7zGy5HhNoxSJbbFZ+0IjE18pIH+mJc7jI2MOsG6Qkh4YjcO6M1sNcZl0NvefrGKbaE+Un4bdJXq5HwVjVW4k6d+6XOB29WFg1m5Mw+mkD0AeEi01KMFsWVjYAakHuAkvH7lxyOP6Ta7A6e4rDsSyCpQJAqIBZkB0zU7b9OB7t06fsralOtS6yk2ZSb+HcRwI5Tltfo9jKWHNVqLIpQgMd97dkld485mOjXSSvg6hKm6MfvKbbm4X7m75PD0muWKcVNdnpvDN2R4RFY3v4Sg6N7fpYmgr0mB01H5lPJhwMtMLWzBo58GERuhVFz5yI7Zqy23DujtFLE98q69fJiAtxqNNTDoRo8a3ZjQNlAMXVpdlRE16fwj6APJoe8TOvcGnyuf1mioG+ndKfHYJsi5VuQx585HZXQx0qUrRBHAg7wNxEnbde+Dzfy3h7WwTVaGXL2rbo7icIz4UUrWbLbu3Qb3CthvY1cNhuHq/KUPRl/v6g/m9m28c+MvcBs1kphCeFojB7JKOWzcb2ibugSNtsr8JfP9TCg2T+Evn+pgkli8duHjIVpNx24eMhgykAVodoWWKtGABDtBlgUQAOCKtIu0sdToU2q1WyoouSfgBzMYEDpPtdcLQes/5R2R7TflAnm/a21xXqvUrFs7Ek31tqbAdw3TQdNOldTHVr3y0kvkUcBzPMzJVaufQ0yw57jNUtKMm7YoLf1WBH+8InP3yHVwpGq3t7mH1jZYghhx+UnVXQ6LJBfWQ8QNDDGINorB4epVYIiM7E6KgLH3CJyTBIQqaASxpYR7gWNzYAW1JO6w3mdA6M+iCtVVamLc0NfwwAz5e83spnQ9n4DAbOBFFA9UZQbHrKxubC53gfCT5kUWscpOkc66O+jPFV7NWIo0zxOrnwTh5zo+zOj+A2cadwvWucqu/adjxty3cInFbbqVuspKrhmQGn1NywIPaD1bZF5SVT2JUxC0zjLAKljTRiSSQAc9XQnjuteJylLkpRjHnf57l5tGmHp2NmUjusQROJekboCVJxGGW6/nQbxu1UcbWna0waUqS06a5UUWA10HnIFYTJunsWt1R5z6EVCmMo2YqDUVTYkXB0sbbxeeg8FhwoazXvMb0j6Cq9UYjC2SoGzMvBuZHIy+6L0nUVA7EnTfw3zRyTWxlpplg1SkDYtrGalbD5gxF24GxvHThndT1ZVX4FgWUeIBF/fKHDbFr1qtRa7VB1bAJURVppVBUEkE5jobiVpdE2jRttAW9Rj8IxV2sBvVF/qcCQaHQ8nEJmVuoCsames9Rqjn1QF0Cgb7iZjp9gqNXF0dm4OlTQkh67qozgDgW36L3/AJhDSFm/wWIZiQygcrSHX2jUzsqpcA77gCTqFAJkRdyqFHgALRKL6/jJreh3sU2G2tWd2XJltxO4+Gki1dr1+t6sAW4tw8Jb0qq5iCbeAvKPb+HJ1p5r9wF/cYSSQk2LOMrF7Z7Dw1iENY1B2iVB14RGwsO5F3JJ8hLqnRtcx6UFmy2R+Evn+phQbH/BXz/UwSCx3G7h4yDJ2M3DxkS0pAEIq0GWAW5RgHChgQ4wEziPpS6TNWxLUA1qdJsoUfmfiT56TuDaAnkJ5g202evVe4u1RjfkCTulwW5Exhcu4RGIxCoNfIRmpilQHS5iqbI1rjhx4TbV0jOiCK7sbowP8p4eEVg9m1sQ4p0aTO5N8qjdwNzwElkUjyE2fo52+aLPSVQ5ILixCiwGt2PlMMiajZpjWp0WPRT0MM1nx9TL/wC1TN2833DynQ8EmDwIalhaINRBqEF3vbTPUPE95lZgNp4qvVRqYY07qy5SEo5CbMC5BNQ6HQATS4nYlOpVFV827VAxFNiPzMo9Y6D3TDfs3qMfr8+cFH9oV8S1kuyrUVatOkcoCst8xrH1gOIXjaSNn9EQM4rOGptmXq1WyMjHdUZrszczcb900lGkq3CgKNNAAB7hHYLbgTk2q6+fn7jWEwqU1C01CKOCiwjxaFAIEgxPqysqCWeI9WVrmTIpEXNaHTAuTxI174phrGXNpN0U1Y9QW2nLU+JksNlGpt8pXU3sfOW1FAdSPfwnXCalE55RpkXbG1kw2Gq4hzdaaE2v6zflUd5JAnOvR1h2JqY6vY1sQxPgh1FuV7e4CSvSRiv2rFUdn0z92n32It3eqnu18xylrSpZEuLjcFGmlhpYcorEXqVruITNq48JW7Kq3e17lbA68bSbih2yO4GT2Pozu22amQQTqfaAhYSpnpXYKdeJuPMiX+K2MlUdsA+MjvscU0IXdyAjkgTI/R9R2hp6x3S6qUNJnujtb75xr600uJYf6YCLrYv4K+f6mHC2J+Cvi3+RgmZoPY3cPGRBJeN3DxkTLylIAxDEIQ80oAzABCvDvACDt+uaeFruu9aTkeIUzzDVsoJOp+c9U1kDKykXDAg94IsZ5i6WbKbD4l6DgjKxt3qfVI56S4siRQZGcyZRp6EE2txkmnTA3RitSN7S1GtybIlPABtQTaTtjJ1Fem7KKiBhcHlx0ji2VdBc8pEenVqb7AcLaW84pQVfUFJnp3YuJV6aMlspUWtoLW0sJaqZzL0W4qs2HFN3Fl0vvb/tOjU9AMuo8b/GchuSBvP+8Id4gNv8ZHOLubUxmPP8o84XQ6sk1KgAudBGhUdvUFhzb5CBKHFjc/ASQpgLgaqUbIdSTb/bCVSsy+sLjmN/mJd1fVMr3MUkNMh5rk2iKgjNUFWzLqOK8/DvjgrBhpM7LEKZcV8RkQkDMwUlV4s1jYd1zaU0g4utdSHIAc6OpJKNwB5eEuEtKYvL1MxHRPr1r4mrXQrVdialxrvuVXu+QmpxGPLainc97AASdsmj1hyV1u9t/BlHG/vluux6Q/IJSbe4siS9JR7Hw5BV7BbnUA348+Mu3UdaCeIj1PBIu4DSOVKIPCWYjgy8xGsRUUgi94XVDkIYVe6PUFGR2dgnSvUfKbE6HWWzhzwPulxde6AuIrCi02ILUV8/8jDjmzT92PP9TBEUKxm4eMjSTjdw8ZEBlIBdoLd0KC8oA/KGDChwAF5iPSd0Q/bKQqUgDXpbhuzrxW/PiJtiIPOANWeU2BBbNcZdCDvBG/4xgY24NyByna/SN6PqeKLVqLdXW3kfkcnieR75w3auyq2HJSshU3371Pg26U8hnpE0sWWa50tLHD4kMNPOUKS12NgataqtOghao2gUfPkO+OE2gcTQ9GttPhawca0yRnS51HPTiNZ3bYu01q01dGGVhcLx79Jnuhvo4pYcCpibVa2hy/8ADQ9w/Me8zYftVPrDT0DW4b7THI03sb44OtwUcOXAapx1ycB48zJgW27SCm/COaSEgdjUMRwrCKx0KwH1TKyuZZgaGUmNcklV8zJkOJHerrYamUmPatRPWIOsUntpuIHNZoKVMKI2VvMpKzROiLgcWlVA9M3B947j3zP1cWvWPoOrzFKiDncZWt38e8CaEbNVWLp2WO+25vESu6L7FK4zFVnJsxXKulgSLsRxvoN/OOCbdD1KO5dbHoMi9o8ezzCcAb8ZY5u8++R3xdFaopFrOwuBfyt490luqjfN19DCTbdsbzD/AEmJYj/bxZKRDVV5QJGS68vhDDjl8BHOuHL4Qdf3GACRU7v990Bc8j8YrrT7JgLt7P6QAudln7tfP9TBD2Zfqxfv/UwoDF43cPGQ7iTMbuHjIl5SACNeLvCh28ZQAEGvKDLBaACSlzfj4xRhQZoAVu1L2soBYnyHjMntXo4Kt+tOfutZR5cZs62rRt6N5jNblR4OJbe9HBN2oAKeWtj9JsvRF0ZGGomtUH3zki/soCQAPdebg4USrx2dLpTFvzfMiJNpGkIpsuzjBcqd85r0nXEttINQ7IpquvBs17g+QmqN81Oodx0Pjwk/IpqKxtu1kvdGr9JXp0mNJQK1J8/DKMwJ7iJqMM5ZQ1rEi9jK7HbYw9EXdlBHDjMvtX0igXFFb95+kNaXLM3cuEbqpiAouxtM/tbphSpXAOY905ltPpLWrE5nNuQ0EqWqk8Zm8z6Gsa7Npjen1Yt2LAd4vpLfY/ShKos2jfrOZAxdKsVNxM9bK0o7MtYHcYd5z7Y3SQro02WC2gtQXBmimmQ40WJOkbrY2nQp9Y5AubDhmYjQeOkIPGNqbPFajlKq9mvlYXB7u6aJ+xD+pmatYPiBiSFFQEFdLgW3eJ1mt2LtyniGyf8AEUXYbxv33nPMXSSm+Ra2RB6we2elrqtzv03Tc9FdmLTXOgsGAt7RHBmPEmY4nLW9yppaTR5RyhFYqCdhgNkRMWYmNCCghxJETGW2z/UHn+sOFs/8Mef6wRDDxu4eMhiTcYptpzkG8pAOAwCJzQ8w5xgGYBCzjdfWHeMAQEQZoWaADOXtGO2jKMLsSbSu2l0lw9EHM4vyGpmM2k9y4rYtwsotvY5abKDvOvdbcdZldq+kQm4orbvP0mRxu261R871CTr4C/dMXlXRrCNO2bfH7dohaidYP5bHidR8Zk8L0tqqxFU3GtuRHdM663vrE5BxN5LmbXRIxFUlycxYE3FzrE3iM4/3fDJ77iZEioI31o5wjUHOMB2CM5++KFSADga0sdnbWamRYyrzRLOLXJt3wA6ZsXpElSwY2b9fCazZ7XvbuM4BS2sgYAPrfhradS2Ht9aFMKS1QniR8BNYS0v1GU0mti72x0Pw2IrU6zoMym7cntuDDjYy+SmAABoBMz++KcEb3RJ6Yr7B90087GZ6JGsiTMvT6VgmwQ+7/vL/AAdUutzKjkjJ0iZRa5HoV4doLTUgF4RaHaEREwRa7P8AUHn+sEXg6ZVADv8AqYIih6JKDkIqCACcg5CDIOQioIAJCDkIeUcocEACyjlCyjkIqCACGoqd6g+IEYOzqJ30qf8AYv0kqCAET7Lo/wAGn/Yv0g+y6H8Gl/Yv0kuCFBZE+y6H8Gl/Yv0hfZdD+DS/sX6SZBCh2Q/suh/Bpf2L9IPsuh/Bpf2L9JMghQWyH9lUP4NL+xfpB9lUP4NL+xfpJkEKC2Q/sqh/Bpf2L9JivS3sxFwIanSRctVLlUANjcbwN1yJ0GRNq7PTEUXo1BdHWx+RHeDY+UjJDVFo6PB5/JzwyPhNM8xwrTZbY9G+NpVCKdPrkv2XUqLj+ZSbg/CQP3F2h/yz+9P+qeQ8U1tTPosPHeFlFSWSP5QVToo/V0SpZqlZA6UxTYKQQWI649m4UEkSDU2FiFzlksECksXQIQ65kyPmyuSpuApJmrr7J2kzB/2BFqCmaQcFs2Q0jS3GsVBCk2sN8KpsvajKVODWwKMmg+6anTWkpp/eeyi6NcX1tNHjXs/+nFDxjXM4P/bj79U+K+/7Gc/dfF3A6q1wTq9MAWKghiWsrAuoKmxFxpDqdGsQiuaiFcqBgAVcsxqrSy2Vr3zMRbUggAjWaipg9rEn/wBGoBcOVA7JYVRWc/iX7TKt9dwAFo2dn7Xtb9ltqpv2b3Wu+Ivq/F317lEPKXsxLxs3zPHz7rj8mc/dLGXt1Xs73pgXYsqrfNbNdWGXfcWgw3Ryu1JqhuvqZEuC9Rqr5EApg5hck2JGtjNO+E2sXz/sgB6xKm8kZqauFHaqk2vVdrX324C0CYTawyZcGoZTSJYAZqgoqVQP27Wsx3Ac98flL2Yv73JX68fXa+65f5+LKV9gYpMxZbBUDsesplQpvazBrE9huyNdN0qesPM++b2tszajLUUYJVD01pdn8tNVyhVDVCN3EgnW4IMov3F2h/yz+9P+qZyxv/FM6sHjcbT82cPs1/LM/wBYeZ987z6L8OV2dRLDVi7a77M7W94sfOc76P8Ao1xVWoP2hOppA9okqWI4hFBOvedJ2vDYdaaKiCyqAqjkALCdXhMUk3Jng/1D47Dkxxw42nvbrf5yOwQQTvPygIIIIACCCCAAggggAIIIIACCCCAAggggAIIIIACCCCAAggggAIIIIACCCCAAggggAIIIIACCCCAAggggAIIIIACCCCA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HN"/>
          </a:p>
        </p:txBody>
      </p:sp>
    </p:spTree>
    <p:extLst>
      <p:ext uri="{BB962C8B-B14F-4D97-AF65-F5344CB8AC3E}">
        <p14:creationId xmlns:p14="http://schemas.microsoft.com/office/powerpoint/2010/main" val="45408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116632"/>
            <a:ext cx="6984776" cy="954107"/>
          </a:xfrm>
          <a:prstGeom prst="rect">
            <a:avLst/>
          </a:prstGeom>
        </p:spPr>
        <p:txBody>
          <a:bodyPr wrap="square">
            <a:spAutoFit/>
          </a:bodyPr>
          <a:lstStyle/>
          <a:p>
            <a:pPr algn="ctr"/>
            <a:r>
              <a:rPr lang="es-MX" sz="2800" dirty="0" smtClean="0">
                <a:solidFill>
                  <a:prstClr val="white"/>
                </a:solidFill>
                <a:ea typeface="+mj-ea"/>
                <a:cs typeface="+mj-cs"/>
              </a:rPr>
              <a:t>LA ADMINISTRACION DE LOS CONTRATOS EN HONDURAS</a:t>
            </a:r>
            <a:endParaRPr lang="es-HN" dirty="0"/>
          </a:p>
        </p:txBody>
      </p:sp>
      <p:sp>
        <p:nvSpPr>
          <p:cNvPr id="3" name="2 Marcador de contenido"/>
          <p:cNvSpPr>
            <a:spLocks noGrp="1"/>
          </p:cNvSpPr>
          <p:nvPr>
            <p:ph idx="1"/>
          </p:nvPr>
        </p:nvSpPr>
        <p:spPr>
          <a:xfrm>
            <a:off x="457200" y="1340768"/>
            <a:ext cx="8229600" cy="4785395"/>
          </a:xfrm>
        </p:spPr>
        <p:txBody>
          <a:bodyPr>
            <a:normAutofit/>
          </a:bodyPr>
          <a:lstStyle/>
          <a:p>
            <a:pPr algn="just"/>
            <a:r>
              <a:rPr lang="es-MX" sz="2400" dirty="0" smtClean="0"/>
              <a:t>En estas dos áreas de la contratación publica de Honduras, se concentra los mayores presupuestos, e implican los mayores retos para la buena administración de las contrataciones, aunque la Ley de Contratación del Estado ya define procedimientos y responsabilidades, siempre se enfrentan grandes desafíos para que se cumplan los principios básicos de  transparencia, eficiencia, economía y libre competencia.</a:t>
            </a:r>
          </a:p>
          <a:p>
            <a:pPr algn="just"/>
            <a:r>
              <a:rPr lang="es-MX" sz="2400" dirty="0" smtClean="0"/>
              <a:t>El estado de Honduras ha adoptado medidas de control mediante la implementación de sistemas de  control , que contribuyen de alguna manera hacer mas eficiente y transparente la gestión de la administración de los contratos de obras publicas, como es el caso del Sistema SISOCS.   </a:t>
            </a:r>
            <a:endParaRPr lang="es-HN" sz="2400" dirty="0"/>
          </a:p>
        </p:txBody>
      </p:sp>
    </p:spTree>
    <p:extLst>
      <p:ext uri="{BB962C8B-B14F-4D97-AF65-F5344CB8AC3E}">
        <p14:creationId xmlns:p14="http://schemas.microsoft.com/office/powerpoint/2010/main" val="1011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286000" y="2951947"/>
            <a:ext cx="4572000" cy="523220"/>
          </a:xfrm>
          <a:prstGeom prst="rect">
            <a:avLst/>
          </a:prstGeom>
        </p:spPr>
        <p:txBody>
          <a:bodyPr>
            <a:spAutoFit/>
          </a:bodyPr>
          <a:lstStyle/>
          <a:p>
            <a:pPr lvl="0" algn="ctr"/>
            <a:r>
              <a:rPr lang="es-MX" sz="2800" dirty="0">
                <a:solidFill>
                  <a:prstClr val="white"/>
                </a:solidFill>
              </a:rPr>
              <a:t>LA </a:t>
            </a:r>
            <a:r>
              <a:rPr lang="es-MX" sz="2800" dirty="0" smtClean="0">
                <a:solidFill>
                  <a:prstClr val="white"/>
                </a:solidFill>
              </a:rPr>
              <a:t>EN </a:t>
            </a:r>
            <a:r>
              <a:rPr lang="es-MX" sz="2800" dirty="0">
                <a:solidFill>
                  <a:prstClr val="white"/>
                </a:solidFill>
              </a:rPr>
              <a:t>HONDURAS</a:t>
            </a:r>
            <a:endParaRPr lang="es-HN" dirty="0">
              <a:solidFill>
                <a:prstClr val="black"/>
              </a:solidFill>
            </a:endParaRPr>
          </a:p>
        </p:txBody>
      </p:sp>
      <p:sp>
        <p:nvSpPr>
          <p:cNvPr id="4" name="3 Rectángulo"/>
          <p:cNvSpPr/>
          <p:nvPr/>
        </p:nvSpPr>
        <p:spPr>
          <a:xfrm>
            <a:off x="611560" y="188640"/>
            <a:ext cx="7560840" cy="461665"/>
          </a:xfrm>
          <a:prstGeom prst="rect">
            <a:avLst/>
          </a:prstGeom>
        </p:spPr>
        <p:txBody>
          <a:bodyPr wrap="square">
            <a:spAutoFit/>
          </a:bodyPr>
          <a:lstStyle/>
          <a:p>
            <a:r>
              <a:rPr lang="es-HN" sz="2400" dirty="0">
                <a:solidFill>
                  <a:schemeClr val="bg1"/>
                </a:solidFill>
              </a:rPr>
              <a:t>LA ADMINISTRACION DE LOS CONTRATOS EN HONDURAS</a:t>
            </a:r>
          </a:p>
        </p:txBody>
      </p:sp>
      <p:sp>
        <p:nvSpPr>
          <p:cNvPr id="5" name="4 Título"/>
          <p:cNvSpPr>
            <a:spLocks noGrp="1"/>
          </p:cNvSpPr>
          <p:nvPr>
            <p:ph type="title"/>
          </p:nvPr>
        </p:nvSpPr>
        <p:spPr>
          <a:xfrm>
            <a:off x="611560" y="116632"/>
            <a:ext cx="8075240" cy="1301006"/>
          </a:xfrm>
        </p:spPr>
        <p:txBody>
          <a:bodyPr>
            <a:normAutofit fontScale="90000"/>
          </a:bodyPr>
          <a:lstStyle/>
          <a:p>
            <a:r>
              <a:rPr lang="es-MX" dirty="0" smtClean="0"/>
              <a:t/>
            </a:r>
            <a:br>
              <a:rPr lang="es-MX" dirty="0" smtClean="0"/>
            </a:br>
            <a:r>
              <a:rPr lang="es-HN" dirty="0"/>
              <a:t/>
            </a:r>
            <a:br>
              <a:rPr lang="es-HN" dirty="0"/>
            </a:br>
            <a:endParaRPr lang="es-HN" dirty="0"/>
          </a:p>
        </p:txBody>
      </p:sp>
      <p:sp>
        <p:nvSpPr>
          <p:cNvPr id="8" name="7 Marcador de contenido"/>
          <p:cNvSpPr>
            <a:spLocks noGrp="1"/>
          </p:cNvSpPr>
          <p:nvPr>
            <p:ph idx="1"/>
          </p:nvPr>
        </p:nvSpPr>
        <p:spPr/>
        <p:txBody>
          <a:bodyPr>
            <a:normAutofit fontScale="92500" lnSpcReduction="20000"/>
          </a:bodyPr>
          <a:lstStyle/>
          <a:p>
            <a:pPr algn="just"/>
            <a:r>
              <a:rPr lang="es-MX" sz="2400" dirty="0" smtClean="0"/>
              <a:t>Esta es una herramienta donde se publica, el proceso de contratación y evaluación de las obras  y puede visualizarse los avances físicos y financieros de los contratos. </a:t>
            </a:r>
          </a:p>
          <a:p>
            <a:pPr algn="just"/>
            <a:r>
              <a:rPr lang="es-MX" sz="2400" dirty="0" smtClean="0"/>
              <a:t>Sin embargo, una reciente evaluación efectuada por un equipo de Evaluadores de la ONCAE a varias Secretarías de Estado, donde se incluyó la INSEP como una de las secretarias de mayor ejecución presupuestaria,  revela información no tan alentadora,  se determino que una importante cantidad de contratos sobre todo de obras y consultorías,  han sido modificados dentro del porcentaje máximo permitido por la LCE (25%), en el alcance y el monto, lo que devela, que hay un problema que resolver, pues pareciera que las estimaciones de los costos y los estudios de las contrataciones, no son tan reales o no están alineados con los precios del mercado, lo que le genera al Estado mayores erogaciones de dinero tanto en la ejecución de las obras como en las consultorías de supervisión de las obras.</a:t>
            </a:r>
            <a:endParaRPr lang="es-HN" sz="2400" dirty="0"/>
          </a:p>
        </p:txBody>
      </p:sp>
    </p:spTree>
    <p:extLst>
      <p:ext uri="{BB962C8B-B14F-4D97-AF65-F5344CB8AC3E}">
        <p14:creationId xmlns:p14="http://schemas.microsoft.com/office/powerpoint/2010/main" val="3062109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9816" y="0"/>
            <a:ext cx="8291264" cy="1196752"/>
          </a:xfrm>
        </p:spPr>
        <p:txBody>
          <a:bodyPr>
            <a:noAutofit/>
          </a:bodyPr>
          <a:lstStyle/>
          <a:p>
            <a:r>
              <a:rPr lang="es-HN" sz="2800" dirty="0" smtClean="0">
                <a:solidFill>
                  <a:schemeClr val="bg1"/>
                </a:solidFill>
              </a:rPr>
              <a:t/>
            </a:r>
            <a:br>
              <a:rPr lang="es-HN" sz="2800" dirty="0" smtClean="0">
                <a:solidFill>
                  <a:schemeClr val="bg1"/>
                </a:solidFill>
              </a:rPr>
            </a:br>
            <a:r>
              <a:rPr lang="es-HN" sz="2800" dirty="0" smtClean="0">
                <a:solidFill>
                  <a:schemeClr val="bg1"/>
                </a:solidFill>
              </a:rPr>
              <a:t>LA </a:t>
            </a:r>
            <a:r>
              <a:rPr lang="es-HN" sz="2800" dirty="0">
                <a:solidFill>
                  <a:schemeClr val="bg1"/>
                </a:solidFill>
              </a:rPr>
              <a:t>ADMINISTRACION DE LOS CONTRATOS EN HONDURAS</a:t>
            </a:r>
            <a:br>
              <a:rPr lang="es-HN" sz="2800" dirty="0">
                <a:solidFill>
                  <a:schemeClr val="bg1"/>
                </a:solidFill>
              </a:rPr>
            </a:br>
            <a:endParaRPr lang="es-HN" sz="2800" dirty="0">
              <a:solidFill>
                <a:schemeClr val="bg1"/>
              </a:solidFill>
            </a:endParaRPr>
          </a:p>
        </p:txBody>
      </p:sp>
      <p:sp>
        <p:nvSpPr>
          <p:cNvPr id="3" name="2 Marcador de contenido"/>
          <p:cNvSpPr>
            <a:spLocks noGrp="1"/>
          </p:cNvSpPr>
          <p:nvPr>
            <p:ph idx="1"/>
          </p:nvPr>
        </p:nvSpPr>
        <p:spPr>
          <a:xfrm>
            <a:off x="457200" y="1268760"/>
            <a:ext cx="8363272" cy="4968552"/>
          </a:xfrm>
        </p:spPr>
        <p:txBody>
          <a:bodyPr>
            <a:normAutofit fontScale="92500" lnSpcReduction="20000"/>
          </a:bodyPr>
          <a:lstStyle/>
          <a:p>
            <a:pPr algn="just"/>
            <a:r>
              <a:rPr lang="es-MX" sz="2400" dirty="0" smtClean="0"/>
              <a:t>La Secretaría de Salud, desde hace varios años, adoptó medidas tendientes a volver mas eficientes y trasparentes los procesos de las grandes adquisiciones de medicamentos, equipos hospitalarios y otros insumos, los procesos de contrataciones que abarcan el 90 % del presupuesto, son ejecutados por la Oficina de Naciones Unidas de Servicios para Proyectos, por sus siglas en ingles UNOPS, y los pagos los realizan a través de un sistema de fideicomiso con el sistema bancario privado del país. </a:t>
            </a:r>
          </a:p>
          <a:p>
            <a:pPr algn="just"/>
            <a:r>
              <a:rPr lang="es-MX" sz="2400" dirty="0" smtClean="0"/>
              <a:t>El restante 10% del presupuesto lo ejecutan de manera directa los hospitales, con la evaluación realizada por la ONCAE, se determinó que éstas contrataciones, en muchos casos no reflejan eficiencia, transparencia y economía para el estado de Honduras, a partir del año 2016, un rubro importante de las adquisiciones de la SESAL como es el Material Medico Quirúrgico,  han sido incluidos en los catálogos eléctricos, lo que ha venido a fortalecer la capacidad de adquisición de los hospitales, generando eficiencia, economía y transparencia en las contrataciones.</a:t>
            </a:r>
            <a:endParaRPr lang="es-HN" sz="2400" dirty="0"/>
          </a:p>
        </p:txBody>
      </p:sp>
    </p:spTree>
    <p:extLst>
      <p:ext uri="{BB962C8B-B14F-4D97-AF65-F5344CB8AC3E}">
        <p14:creationId xmlns:p14="http://schemas.microsoft.com/office/powerpoint/2010/main" val="2656709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endParaRPr lang="es-HN" dirty="0" smtClean="0"/>
          </a:p>
          <a:p>
            <a:pPr marL="0" indent="0">
              <a:buNone/>
            </a:pPr>
            <a:endParaRPr lang="es-HN" dirty="0"/>
          </a:p>
          <a:p>
            <a:pPr marL="0" indent="0" algn="ctr">
              <a:buNone/>
            </a:pPr>
            <a:r>
              <a:rPr lang="es-HN" sz="4000" b="1" dirty="0" smtClean="0">
                <a:effectLst>
                  <a:outerShdw blurRad="38100" dist="38100" dir="2700000" algn="tl">
                    <a:srgbClr val="000000">
                      <a:alpha val="43137"/>
                    </a:srgbClr>
                  </a:outerShdw>
                </a:effectLst>
              </a:rPr>
              <a:t>MUCHAS GRACIAS </a:t>
            </a:r>
          </a:p>
        </p:txBody>
      </p:sp>
    </p:spTree>
    <p:extLst>
      <p:ext uri="{BB962C8B-B14F-4D97-AF65-F5344CB8AC3E}">
        <p14:creationId xmlns:p14="http://schemas.microsoft.com/office/powerpoint/2010/main" val="3850497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4141</TotalTime>
  <Words>831</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Tema de Office</vt:lpstr>
      <vt:lpstr>ONCAE</vt:lpstr>
      <vt:lpstr>PowerPoint Presentation</vt:lpstr>
      <vt:lpstr>LA ADMINISTRACIÓN DE LOS CONTRATOS EN HONDURAS </vt:lpstr>
      <vt:lpstr>LA ADMINISTRACIÓN DE LOS CONTRATOS EN HONDURAS </vt:lpstr>
      <vt:lpstr>PowerPoint Presentation</vt:lpstr>
      <vt:lpstr>  </vt:lpstr>
      <vt:lpstr> LA ADMINISTRACION DE LOS CONTRATOS EN HONDURAS </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ONCAE</dc:title>
  <dc:creator>ovalladares</dc:creator>
  <cp:lastModifiedBy>%username%</cp:lastModifiedBy>
  <cp:revision>264</cp:revision>
  <dcterms:created xsi:type="dcterms:W3CDTF">2013-02-12T21:10:23Z</dcterms:created>
  <dcterms:modified xsi:type="dcterms:W3CDTF">2017-05-04T13:10:31Z</dcterms:modified>
</cp:coreProperties>
</file>